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695" r:id="rId2"/>
    <p:sldId id="696" r:id="rId3"/>
    <p:sldId id="690" r:id="rId4"/>
    <p:sldId id="716" r:id="rId5"/>
    <p:sldId id="717" r:id="rId6"/>
    <p:sldId id="718" r:id="rId7"/>
    <p:sldId id="719" r:id="rId8"/>
    <p:sldId id="721" r:id="rId9"/>
    <p:sldId id="720" r:id="rId10"/>
    <p:sldId id="722" r:id="rId11"/>
    <p:sldId id="724" r:id="rId12"/>
    <p:sldId id="725" r:id="rId13"/>
    <p:sldId id="726" r:id="rId14"/>
    <p:sldId id="727" r:id="rId15"/>
    <p:sldId id="723" r:id="rId16"/>
    <p:sldId id="729" r:id="rId17"/>
    <p:sldId id="730" r:id="rId18"/>
    <p:sldId id="731" r:id="rId19"/>
    <p:sldId id="732" r:id="rId20"/>
    <p:sldId id="733" r:id="rId21"/>
    <p:sldId id="734" r:id="rId22"/>
    <p:sldId id="735" r:id="rId23"/>
    <p:sldId id="736" r:id="rId24"/>
    <p:sldId id="737" r:id="rId25"/>
    <p:sldId id="738" r:id="rId26"/>
    <p:sldId id="728" r:id="rId27"/>
    <p:sldId id="739" r:id="rId28"/>
    <p:sldId id="740" r:id="rId29"/>
    <p:sldId id="741" r:id="rId30"/>
    <p:sldId id="742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E8C"/>
    <a:srgbClr val="002060"/>
    <a:srgbClr val="0F76A9"/>
    <a:srgbClr val="EE2F2F"/>
    <a:srgbClr val="33CCCC"/>
    <a:srgbClr val="5271FF"/>
    <a:srgbClr val="40DCEC"/>
    <a:srgbClr val="7093D2"/>
    <a:srgbClr val="EBFBFF"/>
    <a:srgbClr val="2E6C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19" autoAdjust="0"/>
    <p:restoredTop sz="96283" autoAdjust="0"/>
  </p:normalViewPr>
  <p:slideViewPr>
    <p:cSldViewPr snapToGrid="0">
      <p:cViewPr varScale="1">
        <p:scale>
          <a:sx n="112" d="100"/>
          <a:sy n="112" d="100"/>
        </p:scale>
        <p:origin x="98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64A54D9-C1C8-4462-9DF7-5F8778CAFA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9C97FC6-895F-43AB-B15B-FCE9D1EAAC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89177-8858-4FB8-9C91-5EEF63A0587B}" type="datetimeFigureOut">
              <a:rPr lang="fr-FR" smtClean="0"/>
              <a:t>19/01/2022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8E4E338-43D0-48F3-A1FF-3C7F9086A8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763398-3629-4435-8193-FD874003BB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0CD11-ABA5-4C2C-8AE3-5ADE6E80E04F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702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F544B-4BE6-436A-97DD-648A821AA3B9}" type="datetimeFigureOut">
              <a:rPr lang="fr-FR" smtClean="0"/>
              <a:t>19/01/2022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85886-A322-4E8C-B5A6-6A95C0C581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147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perso</a:t>
            </a:r>
          </a:p>
          <a:p>
            <a:endParaRPr lang="fr-FR" dirty="0"/>
          </a:p>
          <a:p>
            <a:r>
              <a:rPr lang="fr-FR" dirty="0"/>
              <a:t>Récup données dd suppr</a:t>
            </a:r>
          </a:p>
          <a:p>
            <a:endParaRPr lang="fr-FR" dirty="0"/>
          </a:p>
          <a:p>
            <a:r>
              <a:rPr lang="fr-FR" dirty="0"/>
              <a:t>Achat disque </a:t>
            </a:r>
            <a:r>
              <a:rPr lang="fr-FR" dirty="0" err="1"/>
              <a:t>kijiji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85886-A322-4E8C-B5A6-6A95C0C5816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626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Detail</a:t>
            </a:r>
            <a:r>
              <a:rPr lang="fr-FR" dirty="0"/>
              <a:t> du sommaire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85886-A322-4E8C-B5A6-6A95C0C5816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92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4 grands principes DICP</a:t>
            </a:r>
          </a:p>
          <a:p>
            <a:endParaRPr lang="fr-FR" dirty="0"/>
          </a:p>
          <a:p>
            <a:r>
              <a:rPr lang="fr-FR" dirty="0"/>
              <a:t>Dispo : accès à un service, une app, un réseau, une données en tout temps</a:t>
            </a:r>
          </a:p>
          <a:p>
            <a:r>
              <a:rPr lang="fr-FR" dirty="0"/>
              <a:t>Intégrité : aucune altération des données pendant leur traitement, transmission, conservation</a:t>
            </a:r>
          </a:p>
          <a:p>
            <a:r>
              <a:rPr lang="fr-FR" dirty="0"/>
              <a:t>Confidentialité : accessible qu’à ceux dont l’accès est autorisé</a:t>
            </a:r>
          </a:p>
          <a:p>
            <a:r>
              <a:rPr lang="fr-FR" dirty="0"/>
              <a:t>Preuve : garanti que les accès et tentatives d’accès sont tracés et que les traces sont conservées et exploitables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85886-A322-4E8C-B5A6-6A95C0C5816D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896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DCP : toute information se reportant à une personne physique identifiée ou identifiable</a:t>
            </a:r>
          </a:p>
          <a:p>
            <a:endParaRPr lang="fr-FR" dirty="0"/>
          </a:p>
          <a:p>
            <a:r>
              <a:rPr lang="fr-FR" dirty="0"/>
              <a:t>Direct : nom, prénom</a:t>
            </a:r>
          </a:p>
          <a:p>
            <a:r>
              <a:rPr lang="fr-FR" dirty="0"/>
              <a:t>Indirect : tél, données biométrique, identifiant, élément physique propre (voix), etc.</a:t>
            </a:r>
          </a:p>
          <a:p>
            <a:endParaRPr lang="fr-FR" dirty="0"/>
          </a:p>
          <a:p>
            <a:r>
              <a:rPr lang="fr-FR" dirty="0"/>
              <a:t>Très réglementées (amende 4% CA </a:t>
            </a:r>
            <a:r>
              <a:rPr lang="fr-FR" dirty="0" err="1"/>
              <a:t>rgpd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PHIPA / PERSONAL HEALTH INFORMATION PROTECTION ACT</a:t>
            </a:r>
          </a:p>
          <a:p>
            <a:r>
              <a:rPr lang="fr-FR" dirty="0"/>
              <a:t>PIPEDA / PERSONAL INFORMATION PROTECTION AND ELECTRONIC DOCUMENTS ACT</a:t>
            </a:r>
          </a:p>
          <a:p>
            <a:endParaRPr lang="fr-FR" dirty="0"/>
          </a:p>
          <a:p>
            <a:r>
              <a:rPr lang="fr-FR" dirty="0"/>
              <a:t>HIPAA</a:t>
            </a:r>
          </a:p>
          <a:p>
            <a:endParaRPr lang="fr-FR" dirty="0"/>
          </a:p>
          <a:p>
            <a:r>
              <a:rPr lang="fr-FR" dirty="0"/>
              <a:t>RGPD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85886-A322-4E8C-B5A6-6A95C0C5816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8808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85886-A322-4E8C-B5A6-6A95C0C5816D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3579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S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FC8B54-C7A4-4018-9856-F550185F9AB8}"/>
              </a:ext>
            </a:extLst>
          </p:cNvPr>
          <p:cNvSpPr/>
          <p:nvPr userDrawn="1"/>
        </p:nvSpPr>
        <p:spPr>
          <a:xfrm>
            <a:off x="0" y="999"/>
            <a:ext cx="12192000" cy="530975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24584" y="11390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blipFill dpi="0" rotWithShape="0">
            <a:blip r:embed="rId2">
              <a:alphaModFix amt="73000"/>
            </a:blip>
            <a:srcRect/>
            <a:stretch>
              <a:fillRect l="-23000" r="-13000"/>
            </a:stretch>
          </a:blip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68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endParaRPr lang="fr-FR" altLang="ko-KR" dirty="0"/>
          </a:p>
          <a:p>
            <a:pPr marL="0" lvl="0" algn="ctr"/>
            <a:endParaRPr lang="ko-KR" altLang="en-US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B7C85292-EB86-4FE3-B6BE-8840D12430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3780" y="2666267"/>
            <a:ext cx="5458093" cy="2373324"/>
          </a:xfrm>
        </p:spPr>
        <p:txBody>
          <a:bodyPr/>
          <a:lstStyle>
            <a:lvl1pPr marL="0" indent="0">
              <a:buNone/>
              <a:defRPr baseline="0">
                <a:solidFill>
                  <a:srgbClr val="002060"/>
                </a:solidFill>
                <a:latin typeface="Bahnschrift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8D3875E-F2AD-4F0D-A706-25873A382A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0" y="5883377"/>
            <a:ext cx="2381231" cy="9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4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S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A3FA45-661F-4D38-B4EE-DC4040FC9557}"/>
              </a:ext>
            </a:extLst>
          </p:cNvPr>
          <p:cNvSpPr/>
          <p:nvPr userDrawn="1"/>
        </p:nvSpPr>
        <p:spPr>
          <a:xfrm>
            <a:off x="0" y="523"/>
            <a:ext cx="12192000" cy="16627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2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B7C85292-EB86-4FE3-B6BE-8840D12430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721" y="397561"/>
            <a:ext cx="4677397" cy="11096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120FA20F-E5E0-42EF-9FCD-0B9825C022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6721" y="2243245"/>
            <a:ext cx="4193917" cy="3662363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1pPr>
            <a:lvl2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2pPr>
            <a:lvl3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3pPr>
            <a:lvl4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4pPr>
            <a:lvl5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108354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S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A3FA45-661F-4D38-B4EE-DC4040FC9557}"/>
              </a:ext>
            </a:extLst>
          </p:cNvPr>
          <p:cNvSpPr/>
          <p:nvPr userDrawn="1"/>
        </p:nvSpPr>
        <p:spPr>
          <a:xfrm>
            <a:off x="0" y="523"/>
            <a:ext cx="12192000" cy="16627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2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B7C85292-EB86-4FE3-B6BE-8840D12430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721" y="397561"/>
            <a:ext cx="4677397" cy="11096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120FA20F-E5E0-42EF-9FCD-0B9825C022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6721" y="2243245"/>
            <a:ext cx="4193917" cy="3662363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1pPr>
            <a:lvl2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2pPr>
            <a:lvl3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3pPr>
            <a:lvl4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4pPr>
            <a:lvl5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66295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1431FC-B219-4172-BFC9-597931986209}"/>
              </a:ext>
            </a:extLst>
          </p:cNvPr>
          <p:cNvSpPr/>
          <p:nvPr userDrawn="1"/>
        </p:nvSpPr>
        <p:spPr>
          <a:xfrm>
            <a:off x="0" y="0"/>
            <a:ext cx="4155003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05D"/>
              </a:solidFill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815AD9C-ED74-447A-87D3-6599ED64F4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756" y="2156617"/>
            <a:ext cx="3768227" cy="36623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Bahnschrift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Bahnschrift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Bahnschrift" panose="020B0502040204020203" pitchFamily="34" charset="0"/>
              </a:defRPr>
            </a:lvl3pPr>
            <a:lvl4pPr>
              <a:defRPr>
                <a:solidFill>
                  <a:schemeClr val="bg1"/>
                </a:solidFill>
                <a:latin typeface="Bahnschrift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Bahnschrift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F16DDFC5-DF34-49B5-8FC5-31BBE41048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072" y="161854"/>
            <a:ext cx="3776912" cy="1109662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92634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S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0A54422-ADF5-4258-8535-C3714C8493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B7C85292-EB86-4FE3-B6BE-8840D12430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9071" y="161854"/>
            <a:ext cx="4315927" cy="1109662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DF0DAF38-10A9-4487-B746-2DFAA45188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6721" y="2243245"/>
            <a:ext cx="4193917" cy="3662363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1pPr>
            <a:lvl2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2pPr>
            <a:lvl3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3pPr>
            <a:lvl4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4pPr>
            <a:lvl5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767376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S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A3FA45-661F-4D38-B4EE-DC4040FC9557}"/>
              </a:ext>
            </a:extLst>
          </p:cNvPr>
          <p:cNvSpPr/>
          <p:nvPr userDrawn="1"/>
        </p:nvSpPr>
        <p:spPr>
          <a:xfrm>
            <a:off x="0" y="-3970"/>
            <a:ext cx="12192000" cy="141713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2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B7C85292-EB86-4FE3-B6BE-8840D12430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7" y="149766"/>
            <a:ext cx="6538661" cy="1109662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29B7CB-7F11-4D85-9F8B-D25C309D6DAD}"/>
              </a:ext>
            </a:extLst>
          </p:cNvPr>
          <p:cNvSpPr/>
          <p:nvPr userDrawn="1"/>
        </p:nvSpPr>
        <p:spPr>
          <a:xfrm>
            <a:off x="6394744" y="-16834"/>
            <a:ext cx="5797256" cy="1429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44177F8E-F935-42BE-8338-B4F483DAE8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6721" y="2243245"/>
            <a:ext cx="4193917" cy="3662363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1pPr>
            <a:lvl2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2pPr>
            <a:lvl3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3pPr>
            <a:lvl4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4pPr>
            <a:lvl5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77972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Sec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A3FA45-661F-4D38-B4EE-DC4040FC9557}"/>
              </a:ext>
            </a:extLst>
          </p:cNvPr>
          <p:cNvSpPr/>
          <p:nvPr userDrawn="1"/>
        </p:nvSpPr>
        <p:spPr>
          <a:xfrm>
            <a:off x="0" y="-3970"/>
            <a:ext cx="12192000" cy="141713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2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B7C85292-EB86-4FE3-B6BE-8840D12430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7" y="149766"/>
            <a:ext cx="11889242" cy="1109662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44177F8E-F935-42BE-8338-B4F483DAE8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6721" y="2243245"/>
            <a:ext cx="4193917" cy="3662363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1pPr>
            <a:lvl2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2pPr>
            <a:lvl3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3pPr>
            <a:lvl4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4pPr>
            <a:lvl5pPr>
              <a:defRPr>
                <a:solidFill>
                  <a:srgbClr val="002060"/>
                </a:solidFill>
                <a:latin typeface="Bahnschrift" panose="020B0502040204020203" pitchFamily="34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2861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1431FC-B219-4172-BFC9-597931986209}"/>
              </a:ext>
            </a:extLst>
          </p:cNvPr>
          <p:cNvSpPr/>
          <p:nvPr userDrawn="1"/>
        </p:nvSpPr>
        <p:spPr>
          <a:xfrm>
            <a:off x="9375025" y="0"/>
            <a:ext cx="2816976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05D"/>
              </a:solidFill>
            </a:endParaRPr>
          </a:p>
        </p:txBody>
      </p:sp>
      <p:pic>
        <p:nvPicPr>
          <p:cNvPr id="1026" name="Picture 2" descr="Comment exposer les données du DataLake ? - Quantmetry">
            <a:extLst>
              <a:ext uri="{FF2B5EF4-FFF2-40B4-BE49-F238E27FC236}">
                <a16:creationId xmlns:a16="http://schemas.microsoft.com/office/drawing/2014/main" id="{BF1686E7-B158-42B4-B06A-8B71106B1B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690362" y="2133601"/>
            <a:ext cx="6858001" cy="259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0BF2787-4785-444C-971B-5B88DDD91610}"/>
              </a:ext>
            </a:extLst>
          </p:cNvPr>
          <p:cNvSpPr/>
          <p:nvPr userDrawn="1"/>
        </p:nvSpPr>
        <p:spPr>
          <a:xfrm rot="16200000">
            <a:off x="5594604" y="-5594605"/>
            <a:ext cx="941829" cy="121310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605D"/>
              </a:solidFill>
            </a:endParaRP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19C62FEF-215A-4CA1-839B-BC3FE2C369CA}"/>
              </a:ext>
            </a:extLst>
          </p:cNvPr>
          <p:cNvGrpSpPr/>
          <p:nvPr userDrawn="1"/>
        </p:nvGrpSpPr>
        <p:grpSpPr>
          <a:xfrm>
            <a:off x="0" y="2686340"/>
            <a:ext cx="1210560" cy="540000"/>
            <a:chOff x="-37780" y="2636302"/>
            <a:chExt cx="1210560" cy="540000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AD239568-9338-455C-A4E4-83B166E3B637}"/>
                </a:ext>
              </a:extLst>
            </p:cNvPr>
            <p:cNvSpPr/>
            <p:nvPr userDrawn="1"/>
          </p:nvSpPr>
          <p:spPr>
            <a:xfrm>
              <a:off x="632780" y="2636302"/>
              <a:ext cx="540000" cy="5400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32020ED-8FEA-41FD-9748-716D3C1FB870}"/>
                </a:ext>
              </a:extLst>
            </p:cNvPr>
            <p:cNvSpPr/>
            <p:nvPr userDrawn="1"/>
          </p:nvSpPr>
          <p:spPr>
            <a:xfrm>
              <a:off x="-37780" y="2834302"/>
              <a:ext cx="670560" cy="1440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1E2F9EDF-10D7-4EE2-81B0-778CDA0D44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9064" y="0"/>
            <a:ext cx="12269164" cy="6858000"/>
          </a:xfrm>
          <a:prstGeom prst="rect">
            <a:avLst/>
          </a:prstGeom>
        </p:spPr>
      </p:pic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4367E9A9-443B-4F92-86B8-9C87E23031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50185" y="2789391"/>
            <a:ext cx="3212366" cy="2428875"/>
          </a:xfrm>
        </p:spPr>
        <p:txBody>
          <a:bodyPr/>
          <a:lstStyle>
            <a:lvl1pPr marL="0" indent="0" algn="ctr">
              <a:buNone/>
              <a:defRPr sz="2000" cap="all" baseline="0">
                <a:solidFill>
                  <a:srgbClr val="002060"/>
                </a:solidFill>
                <a:latin typeface="+mj-lt"/>
              </a:defRPr>
            </a:lvl1pPr>
            <a:lvl2pPr marL="457200" indent="0">
              <a:buNone/>
              <a:defRPr>
                <a:solidFill>
                  <a:srgbClr val="002060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rgbClr val="002060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endParaRPr lang="fr-FR" dirty="0"/>
          </a:p>
          <a:p>
            <a:pPr lvl="0"/>
            <a:r>
              <a:rPr lang="fr-FR" dirty="0"/>
              <a:t>Titre Section</a:t>
            </a:r>
          </a:p>
        </p:txBody>
      </p:sp>
    </p:spTree>
    <p:extLst>
      <p:ext uri="{BB962C8B-B14F-4D97-AF65-F5344CB8AC3E}">
        <p14:creationId xmlns:p14="http://schemas.microsoft.com/office/powerpoint/2010/main" val="3347216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CF953D3-1172-4BFF-A274-FE0F2A27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8D94B7-B518-4F41-8558-D718426A8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1888D6-9FC8-4A17-925F-703717CE41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4A9A13-D246-43F4-BAF4-C6EF75659E67}" type="datetimeFigureOut">
              <a:rPr lang="fr-FR" smtClean="0"/>
              <a:t>19/01/2022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D2D9CC-1247-4E24-9667-56332DC33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10FE2A-2375-41A9-BCEA-C02FF8D2A7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55787-F7AF-4FF5-A546-7047A7880F8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2511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93" r:id="rId3"/>
    <p:sldLayoutId id="2147483660" r:id="rId4"/>
    <p:sldLayoutId id="2147483675" r:id="rId5"/>
    <p:sldLayoutId id="2147483676" r:id="rId6"/>
    <p:sldLayoutId id="2147483691" r:id="rId7"/>
    <p:sldLayoutId id="214748369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pour une image  1">
            <a:extLst>
              <a:ext uri="{FF2B5EF4-FFF2-40B4-BE49-F238E27FC236}">
                <a16:creationId xmlns:a16="http://schemas.microsoft.com/office/drawing/2014/main" id="{E3268EAE-7D5E-45F7-8541-405C21B53E54}"/>
              </a:ext>
            </a:extLst>
          </p:cNvPr>
          <p:cNvSpPr>
            <a:spLocks noGrp="1"/>
          </p:cNvSpPr>
          <p:nvPr>
            <p:ph type="pic" sz="quarter" idx="11"/>
            <p:custDataLst>
              <p:tags r:id="rId1"/>
            </p:custDataLst>
          </p:nvPr>
        </p:nvSpPr>
        <p:spPr>
          <a:xfrm>
            <a:off x="6019800" y="11390"/>
            <a:ext cx="6172200" cy="5246410"/>
          </a:xfrm>
        </p:spPr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F3FCE7-9D9E-4D76-BE47-E4CDE40BB322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73780" y="3919783"/>
            <a:ext cx="5458093" cy="1312281"/>
          </a:xfrm>
        </p:spPr>
        <p:txBody>
          <a:bodyPr>
            <a:normAutofit fontScale="92500"/>
          </a:bodyPr>
          <a:lstStyle/>
          <a:p>
            <a:r>
              <a:rPr lang="fr-FR" sz="4400" dirty="0">
                <a:solidFill>
                  <a:schemeClr val="bg1"/>
                </a:solidFill>
              </a:rPr>
              <a:t>Le « KIJIJI » des données personnelles</a:t>
            </a:r>
          </a:p>
        </p:txBody>
      </p:sp>
    </p:spTree>
    <p:extLst>
      <p:ext uri="{BB962C8B-B14F-4D97-AF65-F5344CB8AC3E}">
        <p14:creationId xmlns:p14="http://schemas.microsoft.com/office/powerpoint/2010/main" val="1553502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77718EB-CB4D-449E-B830-7441132213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Partitionnement du disque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28F030E0-D309-40A6-A052-9828B7A44959}"/>
              </a:ext>
            </a:extLst>
          </p:cNvPr>
          <p:cNvSpPr txBox="1">
            <a:spLocks/>
          </p:cNvSpPr>
          <p:nvPr/>
        </p:nvSpPr>
        <p:spPr>
          <a:xfrm>
            <a:off x="630015" y="1573740"/>
            <a:ext cx="8909194" cy="18582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2 types : MBR et GPT (plus récent)</a:t>
            </a:r>
          </a:p>
          <a:p>
            <a:r>
              <a:rPr lang="fr-FR" sz="2000" dirty="0"/>
              <a:t>MBR (Master Boot Record) (en début de disque)</a:t>
            </a:r>
          </a:p>
          <a:p>
            <a:pPr lvl="1"/>
            <a:r>
              <a:rPr lang="fr-FR" sz="2000" dirty="0"/>
              <a:t>Contient la table de partition (référentiel des partitions sur le disque)</a:t>
            </a:r>
          </a:p>
          <a:p>
            <a:pPr lvl="1"/>
            <a:r>
              <a:rPr lang="fr-FR" sz="2000" dirty="0"/>
              <a:t>Le code d’amorçage en cas de fonctionnement BIOS</a:t>
            </a:r>
          </a:p>
          <a:p>
            <a:pPr lvl="1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D29293A-4591-4482-B49E-F42D4F992C4D}"/>
              </a:ext>
            </a:extLst>
          </p:cNvPr>
          <p:cNvSpPr txBox="1"/>
          <p:nvPr/>
        </p:nvSpPr>
        <p:spPr>
          <a:xfrm>
            <a:off x="630015" y="3312418"/>
            <a:ext cx="1176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En MBR 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ABA2B3-0D5B-4D14-B0A4-13D279A2BC2D}"/>
              </a:ext>
            </a:extLst>
          </p:cNvPr>
          <p:cNvSpPr/>
          <p:nvPr/>
        </p:nvSpPr>
        <p:spPr>
          <a:xfrm>
            <a:off x="702023" y="3672458"/>
            <a:ext cx="2232248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MBR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36BA04-9CCB-438B-8C75-6147266FD8DB}"/>
              </a:ext>
            </a:extLst>
          </p:cNvPr>
          <p:cNvSpPr/>
          <p:nvPr/>
        </p:nvSpPr>
        <p:spPr>
          <a:xfrm>
            <a:off x="710407" y="4176514"/>
            <a:ext cx="2223864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Partition primaire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034936-E207-41BE-99DF-89CA514EFC0A}"/>
              </a:ext>
            </a:extLst>
          </p:cNvPr>
          <p:cNvSpPr/>
          <p:nvPr/>
        </p:nvSpPr>
        <p:spPr>
          <a:xfrm>
            <a:off x="702023" y="5000540"/>
            <a:ext cx="2232248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Partition primaire 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04EE4E5-490F-48CA-879D-D87D679D4BF5}"/>
              </a:ext>
            </a:extLst>
          </p:cNvPr>
          <p:cNvSpPr txBox="1"/>
          <p:nvPr/>
        </p:nvSpPr>
        <p:spPr>
          <a:xfrm>
            <a:off x="1599310" y="4666617"/>
            <a:ext cx="492443" cy="30232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FEFF8-E149-4B41-8E45-6D8AF946D823}"/>
              </a:ext>
            </a:extLst>
          </p:cNvPr>
          <p:cNvSpPr/>
          <p:nvPr/>
        </p:nvSpPr>
        <p:spPr>
          <a:xfrm>
            <a:off x="710407" y="5930822"/>
            <a:ext cx="2223864" cy="560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Partition secondaire 1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845191B-80D7-46BE-B5F9-DE9E156F2006}"/>
              </a:ext>
            </a:extLst>
          </p:cNvPr>
          <p:cNvSpPr txBox="1"/>
          <p:nvPr/>
        </p:nvSpPr>
        <p:spPr>
          <a:xfrm>
            <a:off x="1582586" y="6491436"/>
            <a:ext cx="492443" cy="30232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EB9C991-F939-4BC4-AE91-3977A08240FA}"/>
              </a:ext>
            </a:extLst>
          </p:cNvPr>
          <p:cNvCxnSpPr>
            <a:cxnSpLocks/>
          </p:cNvCxnSpPr>
          <p:nvPr/>
        </p:nvCxnSpPr>
        <p:spPr>
          <a:xfrm>
            <a:off x="3023966" y="5568297"/>
            <a:ext cx="0" cy="122546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2C31ED56-0FF2-47C1-ACA9-E640366E496B}"/>
              </a:ext>
            </a:extLst>
          </p:cNvPr>
          <p:cNvSpPr txBox="1"/>
          <p:nvPr/>
        </p:nvSpPr>
        <p:spPr>
          <a:xfrm>
            <a:off x="3101530" y="5665736"/>
            <a:ext cx="2064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Partition étendue</a:t>
            </a:r>
          </a:p>
          <a:p>
            <a:r>
              <a:rPr lang="fr-FR" dirty="0"/>
              <a:t>(partition primaire 4)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5350577-011E-43C5-A491-D4B7C39552E3}"/>
              </a:ext>
            </a:extLst>
          </p:cNvPr>
          <p:cNvSpPr txBox="1"/>
          <p:nvPr/>
        </p:nvSpPr>
        <p:spPr>
          <a:xfrm>
            <a:off x="3222303" y="4352200"/>
            <a:ext cx="12939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2,2 To max </a:t>
            </a:r>
          </a:p>
          <a:p>
            <a:r>
              <a:rPr lang="fr-FR" dirty="0"/>
              <a:t>par partition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29D1964-D783-4864-90DA-3DC772DAC986}"/>
              </a:ext>
            </a:extLst>
          </p:cNvPr>
          <p:cNvSpPr txBox="1"/>
          <p:nvPr/>
        </p:nvSpPr>
        <p:spPr>
          <a:xfrm>
            <a:off x="5310535" y="3312418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En GPT 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CE2082-FD3A-4F3F-A91D-426256F19A45}"/>
              </a:ext>
            </a:extLst>
          </p:cNvPr>
          <p:cNvSpPr/>
          <p:nvPr/>
        </p:nvSpPr>
        <p:spPr>
          <a:xfrm>
            <a:off x="712684" y="5465681"/>
            <a:ext cx="2232248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Table de partitions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7F9773-0CF5-4A1D-9DF3-275B5C0D2531}"/>
              </a:ext>
            </a:extLst>
          </p:cNvPr>
          <p:cNvSpPr/>
          <p:nvPr/>
        </p:nvSpPr>
        <p:spPr>
          <a:xfrm>
            <a:off x="5378528" y="3712528"/>
            <a:ext cx="2232248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Protective MBR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9F01E0F-85CC-4CB9-901B-5D5FCE21C2C8}"/>
              </a:ext>
            </a:extLst>
          </p:cNvPr>
          <p:cNvSpPr txBox="1"/>
          <p:nvPr/>
        </p:nvSpPr>
        <p:spPr>
          <a:xfrm>
            <a:off x="7973935" y="2886048"/>
            <a:ext cx="2081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à certains systèmes BIOS de démarrer sur un disque GPT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32744B-855B-40D1-AA94-AF8F6FEC7F0E}"/>
              </a:ext>
            </a:extLst>
          </p:cNvPr>
          <p:cNvSpPr/>
          <p:nvPr/>
        </p:nvSpPr>
        <p:spPr>
          <a:xfrm>
            <a:off x="5382543" y="4208452"/>
            <a:ext cx="2232248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Table des partitions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B32212-7FE8-4D11-8D18-86F31BDD76AB}"/>
              </a:ext>
            </a:extLst>
          </p:cNvPr>
          <p:cNvSpPr/>
          <p:nvPr/>
        </p:nvSpPr>
        <p:spPr>
          <a:xfrm>
            <a:off x="5382543" y="4712508"/>
            <a:ext cx="2232248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Partition 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B70BFBA-60B9-4F92-A391-B51927680CF0}"/>
              </a:ext>
            </a:extLst>
          </p:cNvPr>
          <p:cNvSpPr txBox="1"/>
          <p:nvPr/>
        </p:nvSpPr>
        <p:spPr>
          <a:xfrm>
            <a:off x="7973935" y="4661777"/>
            <a:ext cx="1943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Taille max : 9,4 </a:t>
            </a:r>
            <a:r>
              <a:rPr lang="fr-FR" dirty="0" err="1"/>
              <a:t>Zo</a:t>
            </a:r>
            <a:r>
              <a:rPr lang="fr-FR" dirty="0"/>
              <a:t> </a:t>
            </a:r>
          </a:p>
          <a:p>
            <a:pPr algn="ctr"/>
            <a:r>
              <a:rPr lang="fr-FR" dirty="0"/>
              <a:t>(9,4*10</a:t>
            </a:r>
            <a:r>
              <a:rPr lang="fr-FR" baseline="30000" dirty="0"/>
              <a:t>9</a:t>
            </a:r>
            <a:r>
              <a:rPr lang="fr-FR" dirty="0"/>
              <a:t> To)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800879B-D356-4F4A-A2F9-57D065BFF46D}"/>
              </a:ext>
            </a:extLst>
          </p:cNvPr>
          <p:cNvSpPr txBox="1"/>
          <p:nvPr/>
        </p:nvSpPr>
        <p:spPr>
          <a:xfrm>
            <a:off x="6227278" y="5163354"/>
            <a:ext cx="492443" cy="30232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fr-FR" dirty="0"/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5EC05CC-6043-44A6-8F5B-BFA96764D859}"/>
              </a:ext>
            </a:extLst>
          </p:cNvPr>
          <p:cNvSpPr/>
          <p:nvPr/>
        </p:nvSpPr>
        <p:spPr>
          <a:xfrm>
            <a:off x="5382543" y="5472658"/>
            <a:ext cx="2232248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Partition 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61F07A-297D-4027-92C3-D3CF59CFCD87}"/>
              </a:ext>
            </a:extLst>
          </p:cNvPr>
          <p:cNvSpPr/>
          <p:nvPr/>
        </p:nvSpPr>
        <p:spPr>
          <a:xfrm>
            <a:off x="5382543" y="5936644"/>
            <a:ext cx="2232248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Table des partitions</a:t>
            </a:r>
          </a:p>
        </p:txBody>
      </p:sp>
    </p:spTree>
    <p:extLst>
      <p:ext uri="{BB962C8B-B14F-4D97-AF65-F5344CB8AC3E}">
        <p14:creationId xmlns:p14="http://schemas.microsoft.com/office/powerpoint/2010/main" val="400375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20ADCD-D751-4970-95F5-B28DA72D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2216" y="3582909"/>
            <a:ext cx="4823927" cy="839634"/>
          </a:xfrm>
        </p:spPr>
        <p:txBody>
          <a:bodyPr/>
          <a:lstStyle/>
          <a:p>
            <a:r>
              <a:rPr lang="fr-FR" dirty="0"/>
              <a:t>SYSTÈME DE FICHIERS</a:t>
            </a:r>
          </a:p>
        </p:txBody>
      </p:sp>
    </p:spTree>
    <p:extLst>
      <p:ext uri="{BB962C8B-B14F-4D97-AF65-F5344CB8AC3E}">
        <p14:creationId xmlns:p14="http://schemas.microsoft.com/office/powerpoint/2010/main" val="3839701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737AC63-9D62-467E-B395-32A21DDA8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Système de fichiers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23A538C0-9557-4933-AE58-681A7A02514E}"/>
              </a:ext>
            </a:extLst>
          </p:cNvPr>
          <p:cNvSpPr txBox="1">
            <a:spLocks/>
          </p:cNvSpPr>
          <p:nvPr/>
        </p:nvSpPr>
        <p:spPr>
          <a:xfrm>
            <a:off x="235390" y="1636071"/>
            <a:ext cx="11724238" cy="47756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Rôle : organisation des données dans une partition</a:t>
            </a:r>
          </a:p>
          <a:p>
            <a:r>
              <a:rPr lang="fr-FR" sz="2400" dirty="0"/>
              <a:t>Se base généralement sur les blocs :</a:t>
            </a:r>
          </a:p>
          <a:p>
            <a:pPr lvl="1"/>
            <a:r>
              <a:rPr lang="fr-FR" dirty="0"/>
              <a:t>Plus petite taille allouable pour un fichier</a:t>
            </a:r>
          </a:p>
          <a:p>
            <a:pPr lvl="1"/>
            <a:r>
              <a:rPr lang="fr-FR" dirty="0"/>
              <a:t>Par exemple avec une taille de bloc de 4ko, un fichier de 4o prend 4ko sur le disque</a:t>
            </a:r>
          </a:p>
          <a:p>
            <a:pPr lvl="1"/>
            <a:r>
              <a:rPr lang="fr-FR" dirty="0"/>
              <a:t>Pointeur vers le bloc situé dans des tables d’allocation</a:t>
            </a:r>
          </a:p>
          <a:p>
            <a:r>
              <a:rPr lang="fr-FR" sz="2400" dirty="0"/>
              <a:t>Systèmes de fichiers les plus courants : </a:t>
            </a:r>
          </a:p>
          <a:p>
            <a:pPr lvl="1"/>
            <a:r>
              <a:rPr lang="fr-FR" dirty="0"/>
              <a:t>NTFS (Windows)</a:t>
            </a:r>
          </a:p>
          <a:p>
            <a:pPr lvl="1"/>
            <a:r>
              <a:rPr lang="fr-FR" dirty="0"/>
              <a:t>FAT32 (ancien FS de Windows, avant 2000, encore utilisé pour les supports amovibles)</a:t>
            </a:r>
          </a:p>
          <a:p>
            <a:pPr lvl="1"/>
            <a:r>
              <a:rPr lang="fr-FR" dirty="0"/>
              <a:t>ext3, ext4 (Linux)</a:t>
            </a:r>
          </a:p>
          <a:p>
            <a:pPr lvl="1"/>
            <a:r>
              <a:rPr lang="fr-FR" dirty="0" err="1"/>
              <a:t>squashfs</a:t>
            </a:r>
            <a:r>
              <a:rPr lang="fr-FR" dirty="0"/>
              <a:t> (Linux, permet la compression et un FS en lecture seule)</a:t>
            </a:r>
          </a:p>
          <a:p>
            <a:pPr lvl="1"/>
            <a:r>
              <a:rPr lang="fr-FR" dirty="0"/>
              <a:t>HFS (Mac OS)</a:t>
            </a:r>
          </a:p>
        </p:txBody>
      </p:sp>
    </p:spTree>
    <p:extLst>
      <p:ext uri="{BB962C8B-B14F-4D97-AF65-F5344CB8AC3E}">
        <p14:creationId xmlns:p14="http://schemas.microsoft.com/office/powerpoint/2010/main" val="1816899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B3B326E-3153-4708-BD47-6BC4D06AF3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Volume NTFS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D138D8C-5348-4321-91C3-B72BC340F330}"/>
              </a:ext>
            </a:extLst>
          </p:cNvPr>
          <p:cNvSpPr txBox="1"/>
          <p:nvPr/>
        </p:nvSpPr>
        <p:spPr>
          <a:xfrm>
            <a:off x="636760" y="3280173"/>
            <a:ext cx="10918479" cy="3054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6665" indent="-236665">
              <a:spcBef>
                <a:spcPts val="329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</a:pPr>
            <a:r>
              <a:rPr lang="fr-FR" sz="3000" dirty="0"/>
              <a:t>MFT (Master File Table) :</a:t>
            </a:r>
          </a:p>
          <a:p>
            <a:pPr marL="737607" lvl="1" indent="-236665">
              <a:spcBef>
                <a:spcPts val="329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</a:pPr>
            <a:r>
              <a:rPr lang="fr-FR" sz="3000" dirty="0"/>
              <a:t>BDD contenant les métadonnées des fichiers</a:t>
            </a:r>
          </a:p>
          <a:p>
            <a:pPr marL="737607" lvl="1" indent="-236665">
              <a:spcBef>
                <a:spcPts val="329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</a:pPr>
            <a:r>
              <a:rPr lang="fr-FR" sz="3000" dirty="0"/>
              <a:t>Suppression d’un fichier = retrait de l’entrée de la MFT</a:t>
            </a:r>
          </a:p>
          <a:p>
            <a:pPr marL="1238549" lvl="2" indent="-236665">
              <a:spcBef>
                <a:spcPts val="329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</a:pPr>
            <a:r>
              <a:rPr lang="fr-FR" sz="3000" dirty="0"/>
              <a:t>Les données restent en place…</a:t>
            </a:r>
          </a:p>
          <a:p>
            <a:pPr marL="1238549" lvl="2" indent="-236665">
              <a:spcBef>
                <a:spcPts val="329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</a:pPr>
            <a:r>
              <a:rPr lang="fr-FR" sz="3000" dirty="0"/>
              <a:t>…sur un disque dur</a:t>
            </a:r>
          </a:p>
          <a:p>
            <a:pPr marL="1238549" lvl="2" indent="-236665">
              <a:spcBef>
                <a:spcPts val="329"/>
              </a:spcBef>
              <a:buClr>
                <a:schemeClr val="accent1"/>
              </a:buClr>
              <a:buSzPct val="120000"/>
              <a:buFont typeface="Arial" pitchFamily="34" charset="0"/>
              <a:buChar char="•"/>
            </a:pPr>
            <a:r>
              <a:rPr lang="fr-FR" sz="3000" dirty="0"/>
              <a:t>… pas sur un SSD (si bien géré)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B29AAD-EDD7-4B96-89AA-2107640BB097}"/>
              </a:ext>
            </a:extLst>
          </p:cNvPr>
          <p:cNvSpPr/>
          <p:nvPr/>
        </p:nvSpPr>
        <p:spPr>
          <a:xfrm>
            <a:off x="767407" y="1801801"/>
            <a:ext cx="1467211" cy="1109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Secteur de boot NTFS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C668B7-3A1D-422E-AF7D-D84AEC31607E}"/>
              </a:ext>
            </a:extLst>
          </p:cNvPr>
          <p:cNvSpPr/>
          <p:nvPr/>
        </p:nvSpPr>
        <p:spPr>
          <a:xfrm>
            <a:off x="2351584" y="1801800"/>
            <a:ext cx="1746679" cy="1109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Table de fichiers maître (MFT)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85A04F-C992-4D67-A6F7-4E8D844992FE}"/>
              </a:ext>
            </a:extLst>
          </p:cNvPr>
          <p:cNvSpPr/>
          <p:nvPr/>
        </p:nvSpPr>
        <p:spPr>
          <a:xfrm>
            <a:off x="4223792" y="1801800"/>
            <a:ext cx="1746679" cy="1109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Données utiles du FS (fichiers)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FE6892-D656-4C14-9A64-3A74184EB2B6}"/>
              </a:ext>
            </a:extLst>
          </p:cNvPr>
          <p:cNvSpPr/>
          <p:nvPr/>
        </p:nvSpPr>
        <p:spPr>
          <a:xfrm>
            <a:off x="6096000" y="1801800"/>
            <a:ext cx="2305616" cy="1109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Copie de la Table de fichiers maître (MFT)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E96A1D8E-AC1D-48A9-9313-2095934796A5}"/>
              </a:ext>
            </a:extLst>
          </p:cNvPr>
          <p:cNvCxnSpPr>
            <a:cxnSpLocks/>
          </p:cNvCxnSpPr>
          <p:nvPr/>
        </p:nvCxnSpPr>
        <p:spPr>
          <a:xfrm>
            <a:off x="767407" y="3048352"/>
            <a:ext cx="763420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142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20ADCD-D751-4970-95F5-B28DA72D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5055" y="3591963"/>
            <a:ext cx="4823927" cy="839634"/>
          </a:xfrm>
        </p:spPr>
        <p:txBody>
          <a:bodyPr/>
          <a:lstStyle/>
          <a:p>
            <a:r>
              <a:rPr lang="fr-FR" dirty="0" err="1"/>
              <a:t>carving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410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6637430-37E0-4D84-80C3-65192D92FA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Acquisition forensique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771EFD54-A6DF-418C-9BB3-3E6CBF61AB8B}"/>
              </a:ext>
            </a:extLst>
          </p:cNvPr>
          <p:cNvSpPr txBox="1">
            <a:spLocks/>
          </p:cNvSpPr>
          <p:nvPr/>
        </p:nvSpPr>
        <p:spPr>
          <a:xfrm>
            <a:off x="398732" y="1448554"/>
            <a:ext cx="5190653" cy="54864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/>
              <a:t>Lecture de TOUT le disque </a:t>
            </a:r>
            <a:r>
              <a:rPr lang="fr-FR" b="1" dirty="0"/>
              <a:t>octet par octet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Installation d’un </a:t>
            </a:r>
            <a:r>
              <a:rPr lang="fr-FR" b="1" dirty="0" err="1"/>
              <a:t>write</a:t>
            </a:r>
            <a:r>
              <a:rPr lang="fr-FR" b="1" dirty="0"/>
              <a:t> </a:t>
            </a:r>
            <a:r>
              <a:rPr lang="fr-FR" b="1" dirty="0" err="1"/>
              <a:t>blocker</a:t>
            </a:r>
            <a:r>
              <a:rPr lang="fr-FR" b="1" dirty="0"/>
              <a:t> </a:t>
            </a:r>
            <a:r>
              <a:rPr lang="fr-FR" dirty="0"/>
              <a:t>(Important de ne pas altérer les preuves)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Vérification d’</a:t>
            </a:r>
            <a:r>
              <a:rPr lang="fr-FR" b="1" dirty="0"/>
              <a:t>intégrité</a:t>
            </a:r>
            <a:r>
              <a:rPr lang="fr-FR" dirty="0"/>
              <a:t> de l’image (question légale)</a:t>
            </a:r>
          </a:p>
          <a:p>
            <a:pPr lvl="1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0B56310-3ACC-450C-8288-69DBF11E8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616" y="2441321"/>
            <a:ext cx="4994872" cy="332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36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8DAB315-178D-458C-898C-BD0190670A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/>
              <a:t>Carving</a:t>
            </a:r>
            <a:endParaRPr lang="fr-FR" dirty="0"/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9B8C5071-4B80-48BF-92EF-87B371226491}"/>
              </a:ext>
            </a:extLst>
          </p:cNvPr>
          <p:cNvSpPr txBox="1">
            <a:spLocks/>
          </p:cNvSpPr>
          <p:nvPr/>
        </p:nvSpPr>
        <p:spPr>
          <a:xfrm>
            <a:off x="400191" y="1570440"/>
            <a:ext cx="12310873" cy="16707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On parcoure tout le disque dur octet par octet</a:t>
            </a:r>
          </a:p>
          <a:p>
            <a:r>
              <a:rPr lang="fr-FR" sz="2000" dirty="0"/>
              <a:t>On cherche des signatures de fichiers (« </a:t>
            </a:r>
            <a:r>
              <a:rPr lang="fr-FR" sz="2000" dirty="0" err="1"/>
              <a:t>magic</a:t>
            </a:r>
            <a:r>
              <a:rPr lang="fr-FR" sz="2000" dirty="0"/>
              <a:t> bytes »)</a:t>
            </a:r>
          </a:p>
          <a:p>
            <a:pPr lvl="1"/>
            <a:r>
              <a:rPr lang="fr-FR" sz="2000" dirty="0"/>
              <a:t>Fonctionne bien sur des volumes peu fragmentés (le plus courant aujourd’hui)</a:t>
            </a:r>
          </a:p>
          <a:p>
            <a:r>
              <a:rPr lang="fr-FR" sz="2000" dirty="0"/>
              <a:t>Si rien n’a été réécrit sur le fichier : il est possible de le récupérer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E0F3D6-C7C4-4853-A46F-823052C2F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89" y="3429000"/>
            <a:ext cx="5400600" cy="2818686"/>
          </a:xfrm>
          <a:prstGeom prst="rect">
            <a:avLst/>
          </a:prstGeom>
        </p:spPr>
      </p:pic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E540578A-EE3E-46AD-ADD8-68E4A2968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387" y="3098486"/>
            <a:ext cx="4634367" cy="368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2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3187C6B-2E94-40E0-9FAD-1F63DD1EE4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Utilitaires </a:t>
            </a:r>
            <a:r>
              <a:rPr lang="fr-FR" dirty="0" err="1"/>
              <a:t>PhotoRec</a:t>
            </a:r>
            <a:r>
              <a:rPr lang="fr-FR" dirty="0"/>
              <a:t> et </a:t>
            </a:r>
            <a:r>
              <a:rPr lang="fr-FR" dirty="0" err="1"/>
              <a:t>TestDisk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F7F0674-C0F0-4F70-BD7E-2A1A4F060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4" y="4014391"/>
            <a:ext cx="5328592" cy="237934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246C5A-1815-4692-A285-1EA3C9FB4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860" y="2520330"/>
            <a:ext cx="4889751" cy="403880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7734114-65AC-409D-9F18-4793CFA8B3D5}"/>
              </a:ext>
            </a:extLst>
          </p:cNvPr>
          <p:cNvSpPr txBox="1"/>
          <p:nvPr/>
        </p:nvSpPr>
        <p:spPr>
          <a:xfrm>
            <a:off x="271606" y="1859322"/>
            <a:ext cx="567048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Carving</a:t>
            </a:r>
            <a:r>
              <a:rPr lang="fr-FR" dirty="0"/>
              <a:t> du disque pour récupération des fichiers et/ou du dernier filesystem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C04E829-2E96-436E-92A7-0509B0F740CA}"/>
              </a:ext>
            </a:extLst>
          </p:cNvPr>
          <p:cNvSpPr txBox="1"/>
          <p:nvPr/>
        </p:nvSpPr>
        <p:spPr>
          <a:xfrm>
            <a:off x="544154" y="3530851"/>
            <a:ext cx="243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Photorec</a:t>
            </a:r>
            <a:r>
              <a:rPr lang="fr-FR" dirty="0"/>
              <a:t> =&gt; fichiers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DB7B8AC-D8B9-404A-ADE8-987993EDC271}"/>
              </a:ext>
            </a:extLst>
          </p:cNvPr>
          <p:cNvSpPr txBox="1"/>
          <p:nvPr/>
        </p:nvSpPr>
        <p:spPr>
          <a:xfrm>
            <a:off x="6590860" y="2149489"/>
            <a:ext cx="243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Testdisk</a:t>
            </a:r>
            <a:r>
              <a:rPr lang="fr-FR" dirty="0"/>
              <a:t> =&gt; filesystem</a:t>
            </a:r>
          </a:p>
        </p:txBody>
      </p:sp>
    </p:spTree>
    <p:extLst>
      <p:ext uri="{BB962C8B-B14F-4D97-AF65-F5344CB8AC3E}">
        <p14:creationId xmlns:p14="http://schemas.microsoft.com/office/powerpoint/2010/main" val="3950361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AEF0983-AFF8-4889-B326-83577B1531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En pratique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AAE9175E-EEC6-4186-BAA2-262AE78C09A4}"/>
              </a:ext>
            </a:extLst>
          </p:cNvPr>
          <p:cNvSpPr txBox="1">
            <a:spLocks/>
          </p:cNvSpPr>
          <p:nvPr/>
        </p:nvSpPr>
        <p:spPr>
          <a:xfrm>
            <a:off x="1641403" y="1609618"/>
            <a:ext cx="8909194" cy="50986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On s’amuse un peu ?</a:t>
            </a:r>
          </a:p>
          <a:p>
            <a:pPr lvl="1"/>
            <a:r>
              <a:rPr lang="fr-FR" dirty="0"/>
              <a:t>Cas n°1 : disque dur d’un ordinateur abandonné dans la rue</a:t>
            </a:r>
          </a:p>
          <a:p>
            <a:pPr lvl="1"/>
            <a:r>
              <a:rPr lang="fr-FR" dirty="0"/>
              <a:t>Cas n°2 : disque dur interne d’un PC de particulier </a:t>
            </a:r>
          </a:p>
          <a:p>
            <a:pPr lvl="1"/>
            <a:r>
              <a:rPr lang="fr-FR" dirty="0"/>
              <a:t>Cas n°3 : disque dur interne d’un PC de particulier </a:t>
            </a:r>
          </a:p>
          <a:p>
            <a:r>
              <a:rPr lang="fr-FR" dirty="0"/>
              <a:t>Outillage</a:t>
            </a:r>
          </a:p>
          <a:p>
            <a:pPr lvl="1"/>
            <a:r>
              <a:rPr lang="fr-FR" dirty="0"/>
              <a:t>Kali Linux (</a:t>
            </a:r>
            <a:r>
              <a:rPr lang="fr-FR" dirty="0" err="1"/>
              <a:t>forensic</a:t>
            </a:r>
            <a:r>
              <a:rPr lang="fr-FR" dirty="0"/>
              <a:t> mode)</a:t>
            </a:r>
          </a:p>
          <a:p>
            <a:pPr lvl="1"/>
            <a:r>
              <a:rPr lang="fr-FR" dirty="0" err="1"/>
              <a:t>Autopsy</a:t>
            </a:r>
            <a:r>
              <a:rPr lang="fr-FR" dirty="0"/>
              <a:t>/The </a:t>
            </a:r>
            <a:r>
              <a:rPr lang="fr-FR" dirty="0" err="1"/>
              <a:t>Sleuth</a:t>
            </a:r>
            <a:r>
              <a:rPr lang="fr-FR" dirty="0"/>
              <a:t> kit</a:t>
            </a:r>
          </a:p>
          <a:p>
            <a:pPr lvl="1"/>
            <a:r>
              <a:rPr lang="fr-FR" dirty="0" err="1"/>
              <a:t>photorec</a:t>
            </a:r>
            <a:r>
              <a:rPr lang="fr-FR" dirty="0"/>
              <a:t>/</a:t>
            </a:r>
            <a:r>
              <a:rPr lang="fr-FR" dirty="0" err="1"/>
              <a:t>testdisk</a:t>
            </a:r>
            <a:endParaRPr lang="fr-FR" dirty="0"/>
          </a:p>
          <a:p>
            <a:r>
              <a:rPr lang="fr-FR" dirty="0"/>
              <a:t>Montage du sujet : </a:t>
            </a:r>
          </a:p>
          <a:p>
            <a:pPr lvl="1"/>
            <a:r>
              <a:rPr lang="fr-FR" dirty="0"/>
              <a:t>Le sujet n’est pas monté (pour ne pas altérer le FS)</a:t>
            </a:r>
          </a:p>
          <a:p>
            <a:pPr lvl="1"/>
            <a:r>
              <a:rPr lang="fr-FR" dirty="0"/>
              <a:t>On réalise directement une copie bit à bit pour obtenir une image de travail</a:t>
            </a:r>
          </a:p>
        </p:txBody>
      </p:sp>
    </p:spTree>
    <p:extLst>
      <p:ext uri="{BB962C8B-B14F-4D97-AF65-F5344CB8AC3E}">
        <p14:creationId xmlns:p14="http://schemas.microsoft.com/office/powerpoint/2010/main" val="2586391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29AF92E-196B-40B5-927E-D0017286AA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Cas n°1 – PC abandonné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23E0F76C-3AC8-4B81-B28C-683765BC6356}"/>
              </a:ext>
            </a:extLst>
          </p:cNvPr>
          <p:cNvSpPr txBox="1">
            <a:spLocks/>
          </p:cNvSpPr>
          <p:nvPr/>
        </p:nvSpPr>
        <p:spPr>
          <a:xfrm>
            <a:off x="210361" y="1932579"/>
            <a:ext cx="8909194" cy="47756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/>
              <a:t>Disque non effacé, non formaté ( </a:t>
            </a:r>
            <a:r>
              <a:rPr lang="fr-FR" dirty="0">
                <a:sym typeface="Wingdings" panose="05000000000000000000" pitchFamily="2" charset="2"/>
              </a:rPr>
              <a:t> )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Vieille interface IDE (merci au Write </a:t>
            </a:r>
            <a:r>
              <a:rPr lang="fr-FR" dirty="0" err="1">
                <a:sym typeface="Wingdings" panose="05000000000000000000" pitchFamily="2" charset="2"/>
              </a:rPr>
              <a:t>Blocker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Plus allumé depuis 2015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Ancien PC d’un club sportif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Liste des adhérents, historique Internet, fichiers de gestion, etc.</a:t>
            </a:r>
          </a:p>
        </p:txBody>
      </p:sp>
      <p:pic>
        <p:nvPicPr>
          <p:cNvPr id="5" name="Image 4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B18DFD70-CE68-4C71-8ADD-56FC5FC8C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318" y="4452591"/>
            <a:ext cx="3810868" cy="185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4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C68DA3-C486-4F78-AAEE-C4FF46945A8A}"/>
              </a:ext>
            </a:extLst>
          </p:cNvPr>
          <p:cNvSpPr>
            <a:spLocks noGrp="1"/>
          </p:cNvSpPr>
          <p:nvPr>
            <p:ph type="body" sz="quarter" idx="4294967295"/>
            <p:custDataLst>
              <p:tags r:id="rId1"/>
            </p:custDataLst>
          </p:nvPr>
        </p:nvSpPr>
        <p:spPr>
          <a:xfrm>
            <a:off x="426721" y="2243245"/>
            <a:ext cx="5058739" cy="3662363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fr-FR" dirty="0">
                <a:latin typeface="+mj-lt"/>
              </a:rPr>
              <a:t>La sécurité de l’information</a:t>
            </a:r>
          </a:p>
          <a:p>
            <a:pPr marL="514350" indent="-51435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fr-FR" dirty="0">
                <a:latin typeface="+mj-lt"/>
              </a:rPr>
              <a:t>Le stockage des données</a:t>
            </a:r>
          </a:p>
          <a:p>
            <a:pPr marL="514350" indent="-51435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fr-FR" dirty="0">
                <a:latin typeface="+mj-lt"/>
              </a:rPr>
              <a:t>Le système de fichiers </a:t>
            </a:r>
          </a:p>
          <a:p>
            <a:pPr marL="514350" indent="-51435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fr-FR" dirty="0">
                <a:latin typeface="+mj-lt"/>
              </a:rPr>
              <a:t>Qu’est ce que le </a:t>
            </a:r>
            <a:r>
              <a:rPr lang="fr-FR" dirty="0" err="1">
                <a:latin typeface="+mj-lt"/>
              </a:rPr>
              <a:t>carving</a:t>
            </a:r>
            <a:r>
              <a:rPr lang="fr-FR" dirty="0">
                <a:latin typeface="+mj-lt"/>
              </a:rPr>
              <a:t> ?</a:t>
            </a:r>
          </a:p>
          <a:p>
            <a:pPr marL="514350" indent="-51435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fr-FR" dirty="0">
                <a:latin typeface="+mj-lt"/>
              </a:rPr>
              <a:t>Comment se protéger ?</a:t>
            </a:r>
          </a:p>
          <a:p>
            <a:pPr marL="514350" indent="-51435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</a:pPr>
            <a:endParaRPr lang="fr-FR" dirty="0">
              <a:latin typeface="+mj-lt"/>
            </a:endParaRPr>
          </a:p>
        </p:txBody>
      </p:sp>
      <p:pic>
        <p:nvPicPr>
          <p:cNvPr id="7" name="Image 6" descr="Une image contenant grille&#10;&#10;Description générée automatiquement">
            <a:extLst>
              <a:ext uri="{FF2B5EF4-FFF2-40B4-BE49-F238E27FC236}">
                <a16:creationId xmlns:a16="http://schemas.microsoft.com/office/drawing/2014/main" id="{DA79A317-A2BC-4F05-B303-363E5935334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697" y="-1"/>
            <a:ext cx="5762303" cy="54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28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DB0F78E-831B-484C-9F08-884086646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28" y="1689133"/>
            <a:ext cx="6234778" cy="51244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4243325-DC4E-4EFC-8220-9B7FCA274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924" y="2466022"/>
            <a:ext cx="7614153" cy="4178838"/>
          </a:xfrm>
          <a:prstGeom prst="rect">
            <a:avLst/>
          </a:prstGeom>
        </p:spPr>
      </p:pic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EBB6A694-356E-4BAF-8ADA-FB3745E317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7" y="149766"/>
            <a:ext cx="6538661" cy="1109662"/>
          </a:xfrm>
        </p:spPr>
        <p:txBody>
          <a:bodyPr/>
          <a:lstStyle/>
          <a:p>
            <a:r>
              <a:rPr lang="fr-FR" dirty="0"/>
              <a:t>Cas n°1 – PC abandonné</a:t>
            </a:r>
          </a:p>
        </p:txBody>
      </p:sp>
    </p:spTree>
    <p:extLst>
      <p:ext uri="{BB962C8B-B14F-4D97-AF65-F5344CB8AC3E}">
        <p14:creationId xmlns:p14="http://schemas.microsoft.com/office/powerpoint/2010/main" val="223665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44637EE1-0EC1-452E-963D-1B6369AEA3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7" y="149766"/>
            <a:ext cx="6043613" cy="1109662"/>
          </a:xfrm>
        </p:spPr>
        <p:txBody>
          <a:bodyPr/>
          <a:lstStyle/>
          <a:p>
            <a:r>
              <a:rPr lang="fr-FR" dirty="0"/>
              <a:t>Cas n°2 – PC acheté à un particulier sur les petites annonces</a:t>
            </a:r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A8380E04-BEAB-40CC-A4A3-03E82CACDD1B}"/>
              </a:ext>
            </a:extLst>
          </p:cNvPr>
          <p:cNvSpPr txBox="1">
            <a:spLocks/>
          </p:cNvSpPr>
          <p:nvPr/>
        </p:nvSpPr>
        <p:spPr>
          <a:xfrm>
            <a:off x="1126169" y="1767346"/>
            <a:ext cx="8909194" cy="47756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/>
              <a:t>Formaté mais pas effacé ( </a:t>
            </a:r>
            <a:r>
              <a:rPr lang="fr-FR" dirty="0">
                <a:sym typeface="Wingdings" panose="05000000000000000000" pitchFamily="2" charset="2"/>
              </a:rPr>
              <a:t> )</a:t>
            </a:r>
          </a:p>
          <a:p>
            <a:pPr lvl="1"/>
            <a:r>
              <a:rPr lang="fr-FR" dirty="0"/>
              <a:t>Formatage =&gt; reconstitution du dernier FS</a:t>
            </a:r>
          </a:p>
          <a:p>
            <a:pPr lvl="1"/>
            <a:r>
              <a:rPr lang="fr-FR" dirty="0"/>
              <a:t>Mais dernière installation utilisée que 2 fois</a:t>
            </a:r>
          </a:p>
          <a:p>
            <a:pPr lvl="1"/>
            <a:r>
              <a:rPr lang="fr-FR" dirty="0"/>
              <a:t>Le </a:t>
            </a:r>
            <a:r>
              <a:rPr lang="fr-FR" dirty="0" err="1"/>
              <a:t>carving</a:t>
            </a:r>
            <a:r>
              <a:rPr lang="fr-FR" dirty="0"/>
              <a:t> permet de remonter jusqu’en 2012 (ancien FS)</a:t>
            </a:r>
          </a:p>
          <a:p>
            <a:pPr lvl="1"/>
            <a:r>
              <a:rPr lang="fr-FR" dirty="0"/>
              <a:t>Nombreuses photos, historique internet, et d’autres documents…</a:t>
            </a:r>
          </a:p>
          <a:p>
            <a:pPr lvl="1"/>
            <a:r>
              <a:rPr lang="fr-FR" dirty="0"/>
              <a:t>… et même une sauvegarde de base SMS d’Android</a:t>
            </a:r>
          </a:p>
          <a:p>
            <a:pPr lvl="1"/>
            <a:r>
              <a:rPr lang="fr-FR" dirty="0"/>
              <a:t>=&gt; Usurpation d’identité possible</a:t>
            </a:r>
          </a:p>
          <a:p>
            <a:pPr lvl="2"/>
            <a:r>
              <a:rPr lang="fr-FR" dirty="0"/>
              <a:t>Il est très difficile de se sortir d’un vol d’identité</a:t>
            </a:r>
          </a:p>
        </p:txBody>
      </p:sp>
    </p:spTree>
    <p:extLst>
      <p:ext uri="{BB962C8B-B14F-4D97-AF65-F5344CB8AC3E}">
        <p14:creationId xmlns:p14="http://schemas.microsoft.com/office/powerpoint/2010/main" val="2615883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418D769-4725-42AF-9E49-8F0F62537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" y="1816248"/>
            <a:ext cx="3345657" cy="454686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E66FE59-920E-4606-A083-CB94AB763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04" y="1615611"/>
            <a:ext cx="5914778" cy="317472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05BE0F1-21C3-4F09-8271-D6C5B3230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154" y="4373600"/>
            <a:ext cx="4529228" cy="2410833"/>
          </a:xfrm>
          <a:prstGeom prst="rect">
            <a:avLst/>
          </a:prstGeom>
        </p:spPr>
      </p:pic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5B92A8BB-079D-48A7-9EF8-E2A293C7A0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7" y="149766"/>
            <a:ext cx="6043613" cy="1109662"/>
          </a:xfrm>
        </p:spPr>
        <p:txBody>
          <a:bodyPr/>
          <a:lstStyle/>
          <a:p>
            <a:r>
              <a:rPr lang="fr-FR" dirty="0"/>
              <a:t>Cas n°2 – PC acheté à un particulier sur les petites annonces</a:t>
            </a:r>
          </a:p>
        </p:txBody>
      </p:sp>
    </p:spTree>
    <p:extLst>
      <p:ext uri="{BB962C8B-B14F-4D97-AF65-F5344CB8AC3E}">
        <p14:creationId xmlns:p14="http://schemas.microsoft.com/office/powerpoint/2010/main" val="1368900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45BF4F4-E103-427A-8BA6-AF26A1C82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36" y="2335162"/>
            <a:ext cx="5936927" cy="4004727"/>
          </a:xfrm>
          <a:prstGeom prst="rect">
            <a:avLst/>
          </a:prstGeom>
        </p:spPr>
      </p:pic>
      <p:sp>
        <p:nvSpPr>
          <p:cNvPr id="5" name="Espace réservé du texte 1">
            <a:extLst>
              <a:ext uri="{FF2B5EF4-FFF2-40B4-BE49-F238E27FC236}">
                <a16:creationId xmlns:a16="http://schemas.microsoft.com/office/drawing/2014/main" id="{DE039472-2FE2-4DAE-B70E-63780D55D700}"/>
              </a:ext>
            </a:extLst>
          </p:cNvPr>
          <p:cNvSpPr txBox="1">
            <a:spLocks/>
          </p:cNvSpPr>
          <p:nvPr/>
        </p:nvSpPr>
        <p:spPr>
          <a:xfrm>
            <a:off x="128587" y="149766"/>
            <a:ext cx="6043613" cy="1109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Cas n°2 – PC acheté à un particulier sur les petites annonces</a:t>
            </a:r>
          </a:p>
        </p:txBody>
      </p:sp>
    </p:spTree>
    <p:extLst>
      <p:ext uri="{BB962C8B-B14F-4D97-AF65-F5344CB8AC3E}">
        <p14:creationId xmlns:p14="http://schemas.microsoft.com/office/powerpoint/2010/main" val="2795547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">
            <a:extLst>
              <a:ext uri="{FF2B5EF4-FFF2-40B4-BE49-F238E27FC236}">
                <a16:creationId xmlns:a16="http://schemas.microsoft.com/office/drawing/2014/main" id="{25C84674-BFBD-4A18-BFB0-E82B98D301DA}"/>
              </a:ext>
            </a:extLst>
          </p:cNvPr>
          <p:cNvSpPr txBox="1">
            <a:spLocks/>
          </p:cNvSpPr>
          <p:nvPr/>
        </p:nvSpPr>
        <p:spPr>
          <a:xfrm>
            <a:off x="128587" y="149766"/>
            <a:ext cx="6043613" cy="1109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Cas n°3 – PC acheté à un particulier sur les petites annonces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BAB2511E-5AA7-4DC5-ABAA-B50FBE54A1A5}"/>
              </a:ext>
            </a:extLst>
          </p:cNvPr>
          <p:cNvSpPr txBox="1">
            <a:spLocks/>
          </p:cNvSpPr>
          <p:nvPr/>
        </p:nvSpPr>
        <p:spPr>
          <a:xfrm>
            <a:off x="1145219" y="1748296"/>
            <a:ext cx="8909194" cy="47756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/>
              <a:t>Vendu par un « semi-pro »</a:t>
            </a:r>
          </a:p>
          <a:p>
            <a:pPr lvl="1"/>
            <a:r>
              <a:rPr lang="fr-FR" dirty="0"/>
              <a:t>Formaté mais… pas effacé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  <a:p>
            <a:pPr lvl="1"/>
            <a:r>
              <a:rPr lang="fr-FR" dirty="0"/>
              <a:t>Dernière utilisation en 2012 (Windows XP SP2 !)</a:t>
            </a:r>
          </a:p>
          <a:p>
            <a:pPr lvl="1"/>
            <a:r>
              <a:rPr lang="fr-FR" dirty="0"/>
              <a:t>Nombreux favoris dans Chrome</a:t>
            </a:r>
          </a:p>
          <a:p>
            <a:pPr lvl="1"/>
            <a:r>
              <a:rPr lang="fr-FR" dirty="0"/>
              <a:t>Utilisation de la base de mots de passe de Chrome</a:t>
            </a:r>
          </a:p>
          <a:p>
            <a:pPr lvl="2"/>
            <a:r>
              <a:rPr lang="fr-FR" dirty="0"/>
              <a:t>Chiffrée avec le mot de passe de la session Windows…</a:t>
            </a:r>
          </a:p>
          <a:p>
            <a:pPr lvl="2"/>
            <a:r>
              <a:rPr lang="fr-FR" dirty="0"/>
              <a:t>… vide</a:t>
            </a:r>
          </a:p>
          <a:p>
            <a:pPr lvl="2"/>
            <a:r>
              <a:rPr lang="fr-FR" dirty="0"/>
              <a:t>=&gt; récupération de tous les mots de passe de l’utilisateur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2245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3BCBB73-ED32-43F4-BD8F-B43C552B0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06" y="1615082"/>
            <a:ext cx="6538661" cy="4879303"/>
          </a:xfrm>
          <a:prstGeom prst="rect">
            <a:avLst/>
          </a:prstGeom>
        </p:spPr>
      </p:pic>
      <p:sp>
        <p:nvSpPr>
          <p:cNvPr id="5" name="Espace réservé du texte 1">
            <a:extLst>
              <a:ext uri="{FF2B5EF4-FFF2-40B4-BE49-F238E27FC236}">
                <a16:creationId xmlns:a16="http://schemas.microsoft.com/office/drawing/2014/main" id="{3D1FCCCD-1CA1-4428-B259-EB26A134BC90}"/>
              </a:ext>
            </a:extLst>
          </p:cNvPr>
          <p:cNvSpPr txBox="1">
            <a:spLocks/>
          </p:cNvSpPr>
          <p:nvPr/>
        </p:nvSpPr>
        <p:spPr>
          <a:xfrm>
            <a:off x="128587" y="149766"/>
            <a:ext cx="6043613" cy="11096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Bahnschrift" panose="020B05020402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Cas n°3 – PC acheté à un particulier sur les petites annonces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15AC4C4-F6A5-40BC-9656-9DC0229B74A4}"/>
              </a:ext>
            </a:extLst>
          </p:cNvPr>
          <p:cNvSpPr txBox="1"/>
          <p:nvPr/>
        </p:nvSpPr>
        <p:spPr>
          <a:xfrm>
            <a:off x="6982367" y="1615082"/>
            <a:ext cx="3909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ChromePass</a:t>
            </a:r>
            <a:r>
              <a:rPr lang="fr-FR" dirty="0"/>
              <a:t> – </a:t>
            </a:r>
            <a:r>
              <a:rPr lang="fr-FR" dirty="0" err="1"/>
              <a:t>Nirsoft</a:t>
            </a:r>
            <a:endParaRPr lang="fr-FR" dirty="0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2E524B0-3347-42A9-86E6-372130DD4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28" y="2768612"/>
            <a:ext cx="4450466" cy="294157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2C6D386-13BB-4005-86FD-14A95F7F4088}"/>
              </a:ext>
            </a:extLst>
          </p:cNvPr>
          <p:cNvSpPr txBox="1"/>
          <p:nvPr/>
        </p:nvSpPr>
        <p:spPr>
          <a:xfrm>
            <a:off x="9287417" y="5710187"/>
            <a:ext cx="246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/>
              <a:t>LaZagne</a:t>
            </a:r>
            <a:r>
              <a:rPr lang="fr-FR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06976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20ADCD-D751-4970-95F5-B28DA72D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5055" y="3591963"/>
            <a:ext cx="4823927" cy="839634"/>
          </a:xfrm>
        </p:spPr>
        <p:txBody>
          <a:bodyPr/>
          <a:lstStyle/>
          <a:p>
            <a:r>
              <a:rPr lang="fr-FR" dirty="0"/>
              <a:t>Comment se protéger ?</a:t>
            </a:r>
          </a:p>
        </p:txBody>
      </p:sp>
    </p:spTree>
    <p:extLst>
      <p:ext uri="{BB962C8B-B14F-4D97-AF65-F5344CB8AC3E}">
        <p14:creationId xmlns:p14="http://schemas.microsoft.com/office/powerpoint/2010/main" val="3382036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D061343-B8C1-49A2-AB14-5F05D483CE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Chiffrer &amp; effacer correctement</a:t>
            </a:r>
          </a:p>
        </p:txBody>
      </p:sp>
      <p:sp>
        <p:nvSpPr>
          <p:cNvPr id="4" name="Espace réservé du contenu 5">
            <a:extLst>
              <a:ext uri="{FF2B5EF4-FFF2-40B4-BE49-F238E27FC236}">
                <a16:creationId xmlns:a16="http://schemas.microsoft.com/office/drawing/2014/main" id="{A5D1DFF8-3677-47A6-8007-FCD054974B46}"/>
              </a:ext>
            </a:extLst>
          </p:cNvPr>
          <p:cNvSpPr txBox="1">
            <a:spLocks/>
          </p:cNvSpPr>
          <p:nvPr/>
        </p:nvSpPr>
        <p:spPr>
          <a:xfrm>
            <a:off x="268064" y="1827312"/>
            <a:ext cx="7504335" cy="477565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Que faire ?</a:t>
            </a:r>
          </a:p>
          <a:p>
            <a:pPr lvl="1"/>
            <a:r>
              <a:rPr lang="fr-FR" dirty="0"/>
              <a:t>Chiffrer son disque dur (pour les cas de perte/vol)</a:t>
            </a:r>
          </a:p>
          <a:p>
            <a:pPr lvl="2"/>
            <a:r>
              <a:rPr lang="fr-FR" dirty="0" err="1"/>
              <a:t>Bitlocker</a:t>
            </a:r>
            <a:r>
              <a:rPr lang="fr-FR" dirty="0"/>
              <a:t> sur un TPM sous Windows (Pro…), LUKS sous Linux</a:t>
            </a:r>
          </a:p>
          <a:p>
            <a:pPr lvl="2"/>
            <a:r>
              <a:rPr lang="fr-FR" dirty="0"/>
              <a:t>Penser à garder la clé de récupération en lieu sûr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Ne pas vendre son DD !!! </a:t>
            </a:r>
          </a:p>
          <a:p>
            <a:pPr lvl="1"/>
            <a:r>
              <a:rPr lang="fr-FR" dirty="0"/>
              <a:t>Attention aux poubelles !!! 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S’assurer d’effacer les données CORRECTEMENT</a:t>
            </a:r>
          </a:p>
          <a:p>
            <a:pPr lvl="2"/>
            <a:r>
              <a:rPr lang="fr-FR" dirty="0"/>
              <a:t>Linux : </a:t>
            </a:r>
            <a:r>
              <a:rPr lang="fr-FR" dirty="0" err="1"/>
              <a:t>sudo</a:t>
            </a:r>
            <a:r>
              <a:rPr lang="fr-FR" dirty="0"/>
              <a:t> dd if=/dev/</a:t>
            </a:r>
            <a:r>
              <a:rPr lang="fr-FR" dirty="0" err="1"/>
              <a:t>urandom</a:t>
            </a:r>
            <a:r>
              <a:rPr lang="fr-FR" dirty="0"/>
              <a:t> of=/dev/</a:t>
            </a:r>
            <a:r>
              <a:rPr lang="fr-FR" dirty="0" err="1"/>
              <a:t>sda</a:t>
            </a:r>
            <a:r>
              <a:rPr lang="fr-FR" dirty="0"/>
              <a:t> bs=4096</a:t>
            </a:r>
          </a:p>
          <a:p>
            <a:pPr lvl="2"/>
            <a:r>
              <a:rPr lang="fr-FR" dirty="0" err="1"/>
              <a:t>MacOS</a:t>
            </a:r>
            <a:r>
              <a:rPr lang="fr-FR" dirty="0"/>
              <a:t> : Natif</a:t>
            </a:r>
          </a:p>
          <a:p>
            <a:pPr lvl="2"/>
            <a:r>
              <a:rPr lang="fr-FR" dirty="0"/>
              <a:t>Windows : </a:t>
            </a:r>
            <a:r>
              <a:rPr lang="fr-FR" dirty="0" err="1"/>
              <a:t>Eraser</a:t>
            </a:r>
            <a:endParaRPr lang="fr-FR" dirty="0"/>
          </a:p>
          <a:p>
            <a:pPr lvl="2"/>
            <a:endParaRPr lang="fr-FR" dirty="0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BF65A17-8941-4220-ACED-7D08A4F9D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008" y="892926"/>
            <a:ext cx="3369269" cy="36028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DF32411-771B-4FBD-9F66-4A16F4BC1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050" y="4638674"/>
            <a:ext cx="4545187" cy="182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10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D961715-30B4-4A8D-83D1-4063B54516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Rendre inopérant</a:t>
            </a:r>
          </a:p>
        </p:txBody>
      </p:sp>
      <p:sp>
        <p:nvSpPr>
          <p:cNvPr id="4" name="Espace réservé du contenu 5">
            <a:extLst>
              <a:ext uri="{FF2B5EF4-FFF2-40B4-BE49-F238E27FC236}">
                <a16:creationId xmlns:a16="http://schemas.microsoft.com/office/drawing/2014/main" id="{D21BD90E-CC79-461F-9F23-460F756E5BBA}"/>
              </a:ext>
            </a:extLst>
          </p:cNvPr>
          <p:cNvSpPr txBox="1">
            <a:spLocks/>
          </p:cNvSpPr>
          <p:nvPr/>
        </p:nvSpPr>
        <p:spPr>
          <a:xfrm>
            <a:off x="453231" y="1676905"/>
            <a:ext cx="7671593" cy="47756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36665" indent="-236665" algn="l" defTabSz="1001884" rtl="0" eaLnBrk="1" latinLnBrk="0" hangingPunct="1">
              <a:spcBef>
                <a:spcPts val="329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4443" indent="-157777" algn="l" defTabSz="1001884" rtl="0" eaLnBrk="1" latinLnBrk="0" hangingPunct="1">
              <a:spcBef>
                <a:spcPts val="0"/>
              </a:spcBef>
              <a:spcAft>
                <a:spcPts val="110"/>
              </a:spcAft>
              <a:buSzPct val="10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76" indent="-118334" algn="l" defTabSz="1001884" rtl="0" eaLnBrk="1" latinLnBrk="0" hangingPunct="1">
              <a:spcBef>
                <a:spcPts val="0"/>
              </a:spcBef>
              <a:spcAft>
                <a:spcPts val="11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1108" indent="-118334" algn="l" defTabSz="1001884" rtl="0" eaLnBrk="1" latinLnBrk="0" hangingPunct="1">
              <a:spcBef>
                <a:spcPts val="110"/>
              </a:spcBef>
              <a:spcAft>
                <a:spcPts val="219"/>
              </a:spcAft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09998" indent="-78888" algn="l" defTabSz="1001884" rtl="0" eaLnBrk="1" latinLnBrk="0" hangingPunct="1">
              <a:spcBef>
                <a:spcPts val="110"/>
              </a:spcBef>
              <a:spcAft>
                <a:spcPts val="219"/>
              </a:spcAft>
              <a:buClr>
                <a:schemeClr val="accent5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55183" indent="-250472" algn="l" defTabSz="10018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56125" indent="-250472" algn="l" defTabSz="10018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7067" indent="-250472" algn="l" defTabSz="10018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58009" indent="-250472" algn="l" defTabSz="10018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Avant de jeter le DD, le rendre inopérant : </a:t>
            </a:r>
          </a:p>
          <a:p>
            <a:endParaRPr lang="fr-FR" dirty="0"/>
          </a:p>
          <a:p>
            <a:pPr lvl="2"/>
            <a:r>
              <a:rPr lang="fr-FR" dirty="0"/>
              <a:t>Avec une perceuse, une disqueuse, … (attention aux doigts !)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r>
              <a:rPr lang="fr-FR" dirty="0"/>
              <a:t>Avec une broyeuse à disques durs (Google style, mais il faut être riche)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r>
              <a:rPr lang="fr-FR" dirty="0"/>
              <a:t>En l’ouvrant (vis torques) et en passant un aimant puissant sur chacun des plateaux</a:t>
            </a:r>
          </a:p>
          <a:p>
            <a:pPr lvl="2"/>
            <a:endParaRPr lang="fr-FR" dirty="0"/>
          </a:p>
          <a:p>
            <a:pPr lvl="2"/>
            <a:r>
              <a:rPr lang="fr-FR" dirty="0"/>
              <a:t>Le simple fait de l’ouvrir le rend inopérant, mais pas illisible</a:t>
            </a:r>
          </a:p>
        </p:txBody>
      </p:sp>
      <p:pic>
        <p:nvPicPr>
          <p:cNvPr id="5" name="Image 4" descr="Une image contenant outil, jaune, noir, perceuse électrique&#10;&#10;Description générée automatiquement">
            <a:extLst>
              <a:ext uri="{FF2B5EF4-FFF2-40B4-BE49-F238E27FC236}">
                <a16:creationId xmlns:a16="http://schemas.microsoft.com/office/drawing/2014/main" id="{025EA200-87F9-4F5C-AD7D-273CCCBDF1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141" y="1828006"/>
            <a:ext cx="1420355" cy="129619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6794180-861C-468B-8EC9-9DD3955AA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988" y="3429000"/>
            <a:ext cx="2258056" cy="154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05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1B9306F-F7A2-491F-932F-03DF10C91B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En entreprise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6119F46A-210B-4614-A533-85CBAC6C2D52}"/>
              </a:ext>
            </a:extLst>
          </p:cNvPr>
          <p:cNvSpPr txBox="1">
            <a:spLocks/>
          </p:cNvSpPr>
          <p:nvPr/>
        </p:nvSpPr>
        <p:spPr>
          <a:xfrm>
            <a:off x="1221419" y="1662571"/>
            <a:ext cx="8909194" cy="477565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dirty="0"/>
          </a:p>
          <a:p>
            <a:pPr lvl="1"/>
            <a:r>
              <a:rPr lang="fr-FR" dirty="0"/>
              <a:t>Formaliser le décommissionnement d’un disque</a:t>
            </a:r>
          </a:p>
          <a:p>
            <a:pPr lvl="2"/>
            <a:r>
              <a:rPr lang="fr-FR" dirty="0"/>
              <a:t>Données personnelles ?</a:t>
            </a:r>
          </a:p>
          <a:p>
            <a:pPr lvl="2"/>
            <a:r>
              <a:rPr lang="fr-FR" dirty="0"/>
              <a:t>Propriété intellectuelle (code source, brevets, etc.) ?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S’assurer de sensibiliser les administrateurs de ces problèmes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De manière plus générale, définir proprement le cycle de vie d’une donnée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Chiffrer ses disques (oui même les serveurs)</a:t>
            </a:r>
          </a:p>
          <a:p>
            <a:pPr lvl="2"/>
            <a:r>
              <a:rPr lang="fr-FR" dirty="0"/>
              <a:t>Gérer les clés de récupération avec un outil centralisé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Attention à la revente et au suivi du décommissionnement</a:t>
            </a:r>
          </a:p>
          <a:p>
            <a:pPr lvl="2"/>
            <a:r>
              <a:rPr lang="fr-FR" dirty="0"/>
              <a:t>Administrateur qui voudrait arrondir ses fins de mois</a:t>
            </a:r>
          </a:p>
        </p:txBody>
      </p:sp>
    </p:spTree>
    <p:extLst>
      <p:ext uri="{BB962C8B-B14F-4D97-AF65-F5344CB8AC3E}">
        <p14:creationId xmlns:p14="http://schemas.microsoft.com/office/powerpoint/2010/main" val="3038490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20ADCD-D751-4970-95F5-B28DA72D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2216" y="3582909"/>
            <a:ext cx="4823927" cy="839634"/>
          </a:xfrm>
        </p:spPr>
        <p:txBody>
          <a:bodyPr/>
          <a:lstStyle/>
          <a:p>
            <a:r>
              <a:rPr lang="fr-FR" dirty="0"/>
              <a:t>Sécurité de l’information</a:t>
            </a:r>
          </a:p>
        </p:txBody>
      </p:sp>
    </p:spTree>
    <p:extLst>
      <p:ext uri="{BB962C8B-B14F-4D97-AF65-F5344CB8AC3E}">
        <p14:creationId xmlns:p14="http://schemas.microsoft.com/office/powerpoint/2010/main" val="3705022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35DCA41-21D4-4F18-9C35-2A934F140E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B39BB1A-6FE3-46B7-B822-535B541FA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3752169"/>
            <a:ext cx="8591550" cy="261937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CF4B3B1-9AD1-42D6-8070-644E7480BF01}"/>
              </a:ext>
            </a:extLst>
          </p:cNvPr>
          <p:cNvSpPr txBox="1"/>
          <p:nvPr/>
        </p:nvSpPr>
        <p:spPr>
          <a:xfrm>
            <a:off x="3483428" y="2582611"/>
            <a:ext cx="522514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/>
              <a:t>Youtube</a:t>
            </a:r>
            <a:r>
              <a:rPr lang="fr-FR" sz="2800" dirty="0"/>
              <a:t> : </a:t>
            </a:r>
            <a:r>
              <a:rPr lang="fr-FR" sz="2800" dirty="0" err="1"/>
              <a:t>Micode</a:t>
            </a:r>
            <a:r>
              <a:rPr lang="fr-FR" sz="2800" dirty="0"/>
              <a:t> - Enquêtes</a:t>
            </a:r>
          </a:p>
        </p:txBody>
      </p:sp>
    </p:spTree>
    <p:extLst>
      <p:ext uri="{BB962C8B-B14F-4D97-AF65-F5344CB8AC3E}">
        <p14:creationId xmlns:p14="http://schemas.microsoft.com/office/powerpoint/2010/main" val="2161104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69202A-FC83-4EC2-BF98-2F6273206A18}"/>
              </a:ext>
            </a:extLst>
          </p:cNvPr>
          <p:cNvSpPr>
            <a:spLocks noGrp="1"/>
          </p:cNvSpPr>
          <p:nvPr>
            <p:ph type="body" sz="quarter" idx="13"/>
            <p:custDataLst>
              <p:tags r:id="rId1"/>
            </p:custDataLst>
          </p:nvPr>
        </p:nvSpPr>
        <p:spPr/>
        <p:txBody>
          <a:bodyPr anchor="ctr">
            <a:normAutofit/>
          </a:bodyPr>
          <a:lstStyle/>
          <a:p>
            <a:r>
              <a:rPr lang="fr-FR" sz="3200" dirty="0"/>
              <a:t>Qu’est ce que la sécurité de l’information ?</a:t>
            </a: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8ACA3F77-2070-4888-8958-0A8F09B0F67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61952" y="1320103"/>
            <a:ext cx="10080001" cy="1345486"/>
          </a:xfrm>
          <a:prstGeom prst="rect">
            <a:avLst/>
          </a:prstGeom>
        </p:spPr>
        <p:txBody>
          <a:bodyPr>
            <a:noAutofit/>
          </a:bodyPr>
          <a:lstStyle>
            <a:lvl1pPr marL="246607" indent="-246607" algn="l" defTabSz="1043970" rtl="0" eaLnBrk="1" latinLnBrk="0" hangingPunct="1">
              <a:spcBef>
                <a:spcPts val="343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Roboto Light" pitchFamily="50" charset="0"/>
                <a:ea typeface="Roboto Light" pitchFamily="50" charset="0"/>
                <a:cs typeface="Roboto Light" pitchFamily="50" charset="0"/>
              </a:defRPr>
            </a:lvl1pPr>
            <a:lvl2pPr marL="411012" indent="-164405" algn="l" defTabSz="1043970" rtl="0" eaLnBrk="1" latinLnBrk="0" hangingPunct="1">
              <a:spcBef>
                <a:spcPts val="0"/>
              </a:spcBef>
              <a:spcAft>
                <a:spcPts val="114"/>
              </a:spcAft>
              <a:buSzPct val="10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Roboto Light" pitchFamily="50" charset="0"/>
                <a:ea typeface="Roboto Light" pitchFamily="50" charset="0"/>
                <a:cs typeface="Roboto Light" pitchFamily="50" charset="0"/>
              </a:defRPr>
            </a:lvl2pPr>
            <a:lvl3pPr marL="534316" indent="-123304" algn="l" defTabSz="1043970" rtl="0" eaLnBrk="1" latinLnBrk="0" hangingPunct="1">
              <a:spcBef>
                <a:spcPts val="0"/>
              </a:spcBef>
              <a:spcAft>
                <a:spcPts val="114"/>
              </a:spcAft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Roboto Light" pitchFamily="50" charset="0"/>
                <a:ea typeface="Roboto Light" pitchFamily="50" charset="0"/>
                <a:cs typeface="Roboto Light" pitchFamily="50" charset="0"/>
              </a:defRPr>
            </a:lvl3pPr>
            <a:lvl4pPr marL="657619" indent="-123304" algn="l" defTabSz="1043970" rtl="0" eaLnBrk="1" latinLnBrk="0" hangingPunct="1">
              <a:spcBef>
                <a:spcPts val="114"/>
              </a:spcBef>
              <a:spcAft>
                <a:spcPts val="228"/>
              </a:spcAft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Roboto Light" pitchFamily="50" charset="0"/>
                <a:ea typeface="Roboto Light" pitchFamily="50" charset="0"/>
                <a:cs typeface="Roboto Light" pitchFamily="50" charset="0"/>
              </a:defRPr>
            </a:lvl4pPr>
            <a:lvl5pPr marL="739822" indent="-82202" algn="l" defTabSz="1043970" rtl="0" eaLnBrk="1" latinLnBrk="0" hangingPunct="1">
              <a:spcBef>
                <a:spcPts val="114"/>
              </a:spcBef>
              <a:spcAft>
                <a:spcPts val="228"/>
              </a:spcAft>
              <a:buClr>
                <a:schemeClr val="accent5"/>
              </a:buClr>
              <a:buSzPct val="100000"/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Roboto Light" pitchFamily="50" charset="0"/>
                <a:ea typeface="Roboto Light" pitchFamily="50" charset="0"/>
                <a:cs typeface="Roboto Light" pitchFamily="50" charset="0"/>
              </a:defRPr>
            </a:lvl5pPr>
            <a:lvl6pPr marL="2870919" indent="-260993" algn="l" defTabSz="1043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92904" indent="-260993" algn="l" defTabSz="1043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4889" indent="-260993" algn="l" defTabSz="1043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6875" indent="-260993" algn="l" defTabSz="1043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2335" dirty="0">
              <a:solidFill>
                <a:srgbClr val="D2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92AC0CB-7A25-41DD-B188-7B1F87A04B65}"/>
              </a:ext>
            </a:extLst>
          </p:cNvPr>
          <p:cNvSpPr txBox="1"/>
          <p:nvPr/>
        </p:nvSpPr>
        <p:spPr>
          <a:xfrm>
            <a:off x="2353905" y="5284647"/>
            <a:ext cx="1180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Intégrité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E1F3BC2-5A68-480E-82E0-6664DA8F757D}"/>
              </a:ext>
            </a:extLst>
          </p:cNvPr>
          <p:cNvSpPr txBox="1"/>
          <p:nvPr/>
        </p:nvSpPr>
        <p:spPr>
          <a:xfrm>
            <a:off x="8229975" y="5284647"/>
            <a:ext cx="1701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Disponibilité</a:t>
            </a:r>
          </a:p>
        </p:txBody>
      </p:sp>
      <p:pic>
        <p:nvPicPr>
          <p:cNvPr id="12" name="Image 11" descr="Une image contenant flèche&#10;&#10;Description générée automatiquement">
            <a:extLst>
              <a:ext uri="{FF2B5EF4-FFF2-40B4-BE49-F238E27FC236}">
                <a16:creationId xmlns:a16="http://schemas.microsoft.com/office/drawing/2014/main" id="{B7D45398-DE34-486A-BCA9-FBA62B8BE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21" y="1929143"/>
            <a:ext cx="4267954" cy="426795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8671E6A-BF13-4F7C-9367-F11DC12A0009}"/>
              </a:ext>
            </a:extLst>
          </p:cNvPr>
          <p:cNvSpPr txBox="1"/>
          <p:nvPr/>
        </p:nvSpPr>
        <p:spPr>
          <a:xfrm>
            <a:off x="4793239" y="1698310"/>
            <a:ext cx="2605522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Confidentialité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19F6DAA-5C85-4ABA-9DC1-DD8CAE7D002D}"/>
              </a:ext>
            </a:extLst>
          </p:cNvPr>
          <p:cNvSpPr/>
          <p:nvPr/>
        </p:nvSpPr>
        <p:spPr>
          <a:xfrm rot="16200000">
            <a:off x="5669731" y="5639555"/>
            <a:ext cx="852533" cy="2625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9029444-E713-45E9-BB0F-2260E96BEF61}"/>
              </a:ext>
            </a:extLst>
          </p:cNvPr>
          <p:cNvSpPr txBox="1"/>
          <p:nvPr/>
        </p:nvSpPr>
        <p:spPr>
          <a:xfrm>
            <a:off x="4652332" y="6246569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Traçabilité / Preuve</a:t>
            </a:r>
          </a:p>
        </p:txBody>
      </p:sp>
    </p:spTree>
    <p:extLst>
      <p:ext uri="{BB962C8B-B14F-4D97-AF65-F5344CB8AC3E}">
        <p14:creationId xmlns:p14="http://schemas.microsoft.com/office/powerpoint/2010/main" val="1169694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2AD930E-E3DE-4D96-AB1F-33670B6FD6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587" y="149766"/>
            <a:ext cx="6272213" cy="1109662"/>
          </a:xfrm>
        </p:spPr>
        <p:txBody>
          <a:bodyPr/>
          <a:lstStyle/>
          <a:p>
            <a:r>
              <a:rPr lang="fr-FR" dirty="0"/>
              <a:t>Les données à caractères personnelles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23C862-BA88-4810-853B-83C6870A7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242" y="2462276"/>
            <a:ext cx="5555486" cy="291663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7F253F1-2EE1-461B-BABF-6A9C064D3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2" y="1584089"/>
            <a:ext cx="4656122" cy="25161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CEC0BAA-4281-4EC1-80D8-9B09D9F6A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43" y="4424937"/>
            <a:ext cx="42291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74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20ADCD-D751-4970-95F5-B28DA72DF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2216" y="3582909"/>
            <a:ext cx="4823927" cy="839634"/>
          </a:xfrm>
        </p:spPr>
        <p:txBody>
          <a:bodyPr/>
          <a:lstStyle/>
          <a:p>
            <a:r>
              <a:rPr lang="fr-FR" dirty="0"/>
              <a:t>Stockage des </a:t>
            </a:r>
            <a:r>
              <a:rPr lang="fr-FR" dirty="0" err="1"/>
              <a:t>donnees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6421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D2617D3-8240-4AC9-BC15-5F87A4DF74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Stockage de masse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B9D4C11-0346-437B-A597-A169C41DBE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432" y="2892364"/>
            <a:ext cx="4193917" cy="3662363"/>
          </a:xfrm>
        </p:spPr>
        <p:txBody>
          <a:bodyPr/>
          <a:lstStyle/>
          <a:p>
            <a:r>
              <a:rPr lang="fr-FR" dirty="0"/>
              <a:t>Support physique</a:t>
            </a:r>
          </a:p>
          <a:p>
            <a:r>
              <a:rPr lang="fr-FR" dirty="0"/>
              <a:t>Support magnétique</a:t>
            </a:r>
          </a:p>
          <a:p>
            <a:r>
              <a:rPr lang="fr-FR" dirty="0"/>
              <a:t>Support optique</a:t>
            </a:r>
          </a:p>
          <a:p>
            <a:r>
              <a:rPr lang="fr-FR" dirty="0"/>
              <a:t>Mémoire flash</a:t>
            </a: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C54B255-0FCC-4157-A792-F28862B5B7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5" b="15486"/>
          <a:stretch/>
        </p:blipFill>
        <p:spPr>
          <a:xfrm>
            <a:off x="7172123" y="2054250"/>
            <a:ext cx="1878838" cy="129694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DD0F09A-3316-46D5-81C2-0C298C26C5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374" y="3019571"/>
            <a:ext cx="1142874" cy="11521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FCDFA2E-13D3-4AAA-A0CC-72CC3D8A00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9" t="13644" r="10507" b="10917"/>
          <a:stretch/>
        </p:blipFill>
        <p:spPr>
          <a:xfrm>
            <a:off x="5549520" y="4527039"/>
            <a:ext cx="1142874" cy="11180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03DF2A4-C7E5-4B0E-87CF-19161F3307A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8" t="4846" r="6096" b="9117"/>
          <a:stretch/>
        </p:blipFill>
        <p:spPr>
          <a:xfrm>
            <a:off x="9580093" y="4027863"/>
            <a:ext cx="2090306" cy="115212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48C4A75-8E90-46A4-A0B1-2F9F8D2EC0A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4326" r="5113" b="12505"/>
          <a:stretch/>
        </p:blipFill>
        <p:spPr>
          <a:xfrm>
            <a:off x="10050719" y="5314690"/>
            <a:ext cx="1592716" cy="11521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C341DC4-AEC7-4AF3-B90B-DFAC592748D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" t="28000" r="5000" b="22001"/>
          <a:stretch/>
        </p:blipFill>
        <p:spPr>
          <a:xfrm>
            <a:off x="7441789" y="3950838"/>
            <a:ext cx="1562925" cy="87804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9F9435C-2617-40A7-84C2-0E1A2A129A6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4" t="17001" r="14543" b="18193"/>
          <a:stretch/>
        </p:blipFill>
        <p:spPr>
          <a:xfrm>
            <a:off x="7184215" y="5179991"/>
            <a:ext cx="1866746" cy="137473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40A74FB-58E0-494A-B0E9-F25518F2EF2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6" t="17001" r="18505" b="18193"/>
          <a:stretch/>
        </p:blipFill>
        <p:spPr>
          <a:xfrm>
            <a:off x="9872351" y="1881604"/>
            <a:ext cx="1596217" cy="16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24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disque dur, équipement électronique, moteur&#10;&#10;Description générée automatiquement">
            <a:extLst>
              <a:ext uri="{FF2B5EF4-FFF2-40B4-BE49-F238E27FC236}">
                <a16:creationId xmlns:a16="http://schemas.microsoft.com/office/drawing/2014/main" id="{1469EAF4-84C7-40B9-B2D9-03D6EC0B2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524000"/>
            <a:ext cx="7010400" cy="5257800"/>
          </a:xfrm>
          <a:prstGeom prst="rect">
            <a:avLst/>
          </a:prstGeom>
        </p:spPr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D6FD3C9-A088-458C-BA09-453816AF1A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Le disque dur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A7498B65-250F-4DD2-9926-A2AECED5C5D8}"/>
              </a:ext>
            </a:extLst>
          </p:cNvPr>
          <p:cNvCxnSpPr>
            <a:cxnSpLocks/>
          </p:cNvCxnSpPr>
          <p:nvPr/>
        </p:nvCxnSpPr>
        <p:spPr>
          <a:xfrm>
            <a:off x="1943100" y="2933700"/>
            <a:ext cx="36789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2319146-48E6-41FA-BD9D-6C7E2B56203B}"/>
              </a:ext>
            </a:extLst>
          </p:cNvPr>
          <p:cNvCxnSpPr>
            <a:cxnSpLocks/>
          </p:cNvCxnSpPr>
          <p:nvPr/>
        </p:nvCxnSpPr>
        <p:spPr>
          <a:xfrm>
            <a:off x="1943100" y="3905250"/>
            <a:ext cx="5069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A0D15B4B-D1A7-4C3E-BFB9-A012992F8603}"/>
              </a:ext>
            </a:extLst>
          </p:cNvPr>
          <p:cNvCxnSpPr>
            <a:cxnSpLocks/>
          </p:cNvCxnSpPr>
          <p:nvPr/>
        </p:nvCxnSpPr>
        <p:spPr>
          <a:xfrm>
            <a:off x="1943100" y="5657850"/>
            <a:ext cx="26692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5FFD490C-D7CD-4397-829F-4990BC08C3E1}"/>
              </a:ext>
            </a:extLst>
          </p:cNvPr>
          <p:cNvCxnSpPr>
            <a:cxnSpLocks/>
          </p:cNvCxnSpPr>
          <p:nvPr/>
        </p:nvCxnSpPr>
        <p:spPr>
          <a:xfrm flipH="1">
            <a:off x="6174203" y="4286250"/>
            <a:ext cx="36555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F6BC868A-555C-475E-8307-0D4565E316FB}"/>
              </a:ext>
            </a:extLst>
          </p:cNvPr>
          <p:cNvCxnSpPr>
            <a:cxnSpLocks/>
          </p:cNvCxnSpPr>
          <p:nvPr/>
        </p:nvCxnSpPr>
        <p:spPr>
          <a:xfrm flipH="1">
            <a:off x="5622005" y="4924425"/>
            <a:ext cx="42077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9317EA8-BD3B-4CB3-91B9-089FBFADF4D2}"/>
              </a:ext>
            </a:extLst>
          </p:cNvPr>
          <p:cNvCxnSpPr>
            <a:cxnSpLocks/>
          </p:cNvCxnSpPr>
          <p:nvPr/>
        </p:nvCxnSpPr>
        <p:spPr>
          <a:xfrm flipH="1" flipV="1">
            <a:off x="5622005" y="5996011"/>
            <a:ext cx="4204960" cy="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79122C9B-6629-48A1-AD59-320EC9D9E3E1}"/>
              </a:ext>
            </a:extLst>
          </p:cNvPr>
          <p:cNvSpPr txBox="1"/>
          <p:nvPr/>
        </p:nvSpPr>
        <p:spPr>
          <a:xfrm>
            <a:off x="221154" y="3720584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/>
              <a:t>tête de lecture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67A4E3F-3EC1-423C-A0EB-55DB33F5CAFC}"/>
              </a:ext>
            </a:extLst>
          </p:cNvPr>
          <p:cNvSpPr txBox="1"/>
          <p:nvPr/>
        </p:nvSpPr>
        <p:spPr>
          <a:xfrm>
            <a:off x="1043495" y="274903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/>
              <a:t>disque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01AC6A1E-8638-40E8-B7E7-6151EEE28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559" y="1524000"/>
            <a:ext cx="3605213" cy="844559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23383260-7ACE-4981-ADE5-D33241514ADA}"/>
              </a:ext>
            </a:extLst>
          </p:cNvPr>
          <p:cNvSpPr txBox="1"/>
          <p:nvPr/>
        </p:nvSpPr>
        <p:spPr>
          <a:xfrm>
            <a:off x="721291" y="543295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/>
              <a:t>port SATA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E2962C7-130D-463A-B37C-3E5A01CE083C}"/>
              </a:ext>
            </a:extLst>
          </p:cNvPr>
          <p:cNvSpPr txBox="1"/>
          <p:nvPr/>
        </p:nvSpPr>
        <p:spPr>
          <a:xfrm>
            <a:off x="9829800" y="4089916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bras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5D01198-C042-4104-AECB-C8DFDFC6690A}"/>
              </a:ext>
            </a:extLst>
          </p:cNvPr>
          <p:cNvSpPr txBox="1"/>
          <p:nvPr/>
        </p:nvSpPr>
        <p:spPr>
          <a:xfrm>
            <a:off x="9829800" y="473975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actuateur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6A6C359-7CD7-40D2-9FAC-7682F9F051EB}"/>
              </a:ext>
            </a:extLst>
          </p:cNvPr>
          <p:cNvSpPr txBox="1"/>
          <p:nvPr/>
        </p:nvSpPr>
        <p:spPr>
          <a:xfrm>
            <a:off x="9829800" y="58022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437F068-8039-4383-BBE0-EC7442A1713E}"/>
              </a:ext>
            </a:extLst>
          </p:cNvPr>
          <p:cNvSpPr txBox="1"/>
          <p:nvPr/>
        </p:nvSpPr>
        <p:spPr>
          <a:xfrm>
            <a:off x="9798390" y="5802289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port de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510396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C6D4D28-7FB9-4001-B185-0F883F3ECF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Organisation physique d’un           disque dur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9B003FD-2119-4D13-BD6D-0657A70EA17E}"/>
              </a:ext>
            </a:extLst>
          </p:cNvPr>
          <p:cNvSpPr/>
          <p:nvPr/>
        </p:nvSpPr>
        <p:spPr>
          <a:xfrm>
            <a:off x="5012371" y="4382645"/>
            <a:ext cx="2376264" cy="15841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4B8B22F-9DCB-4F2A-A744-27472CC6715E}"/>
              </a:ext>
            </a:extLst>
          </p:cNvPr>
          <p:cNvSpPr/>
          <p:nvPr/>
        </p:nvSpPr>
        <p:spPr>
          <a:xfrm>
            <a:off x="5463338" y="4688368"/>
            <a:ext cx="1394528" cy="973183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29AD520D-613C-4D32-AC82-BBFE17265376}"/>
              </a:ext>
            </a:extLst>
          </p:cNvPr>
          <p:cNvSpPr/>
          <p:nvPr/>
        </p:nvSpPr>
        <p:spPr>
          <a:xfrm>
            <a:off x="5676836" y="4852072"/>
            <a:ext cx="967531" cy="659376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878515F-0D21-4B03-A264-253B5D952AB5}"/>
              </a:ext>
            </a:extLst>
          </p:cNvPr>
          <p:cNvSpPr/>
          <p:nvPr/>
        </p:nvSpPr>
        <p:spPr>
          <a:xfrm>
            <a:off x="5228395" y="4527499"/>
            <a:ext cx="1856117" cy="12953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9846A8D-BEF2-4ADC-A055-32D993DFD05B}"/>
              </a:ext>
            </a:extLst>
          </p:cNvPr>
          <p:cNvSpPr/>
          <p:nvPr/>
        </p:nvSpPr>
        <p:spPr>
          <a:xfrm>
            <a:off x="5012371" y="3446541"/>
            <a:ext cx="2376264" cy="15841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81BB947-AE39-4551-9A57-EE5DBBDE68F8}"/>
              </a:ext>
            </a:extLst>
          </p:cNvPr>
          <p:cNvSpPr/>
          <p:nvPr/>
        </p:nvSpPr>
        <p:spPr>
          <a:xfrm>
            <a:off x="5479429" y="3751426"/>
            <a:ext cx="1394528" cy="973183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0319336-87BE-4DC9-B9C7-87DCCBB8C5AA}"/>
              </a:ext>
            </a:extLst>
          </p:cNvPr>
          <p:cNvSpPr/>
          <p:nvPr/>
        </p:nvSpPr>
        <p:spPr>
          <a:xfrm>
            <a:off x="5692927" y="3915130"/>
            <a:ext cx="967531" cy="659376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0132AB0-2F67-4EFB-987F-8C7A0F09F45D}"/>
              </a:ext>
            </a:extLst>
          </p:cNvPr>
          <p:cNvSpPr/>
          <p:nvPr/>
        </p:nvSpPr>
        <p:spPr>
          <a:xfrm>
            <a:off x="5244486" y="3590557"/>
            <a:ext cx="1856117" cy="12953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0ED8A5BC-4F5D-4356-AA89-84E3C0232BAF}"/>
              </a:ext>
            </a:extLst>
          </p:cNvPr>
          <p:cNvSpPr/>
          <p:nvPr/>
        </p:nvSpPr>
        <p:spPr>
          <a:xfrm>
            <a:off x="4985748" y="2438429"/>
            <a:ext cx="2376264" cy="158417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84F1E510-D953-4570-9AB6-4B737D3256D6}"/>
              </a:ext>
            </a:extLst>
          </p:cNvPr>
          <p:cNvSpPr/>
          <p:nvPr/>
        </p:nvSpPr>
        <p:spPr>
          <a:xfrm>
            <a:off x="5476616" y="2706773"/>
            <a:ext cx="1394528" cy="973183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8400B375-E596-4FCF-8E57-21950463764E}"/>
              </a:ext>
            </a:extLst>
          </p:cNvPr>
          <p:cNvSpPr/>
          <p:nvPr/>
        </p:nvSpPr>
        <p:spPr>
          <a:xfrm>
            <a:off x="5690114" y="2870477"/>
            <a:ext cx="967531" cy="659376"/>
          </a:xfrm>
          <a:prstGeom prst="ellipse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470E882-84E2-4D52-9E4D-6F3D5738F3AD}"/>
              </a:ext>
            </a:extLst>
          </p:cNvPr>
          <p:cNvSpPr/>
          <p:nvPr/>
        </p:nvSpPr>
        <p:spPr>
          <a:xfrm>
            <a:off x="5241673" y="2545904"/>
            <a:ext cx="1856117" cy="129530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E59CD249-5D03-45C6-B23A-A107177B9E4C}"/>
              </a:ext>
            </a:extLst>
          </p:cNvPr>
          <p:cNvCxnSpPr/>
          <p:nvPr/>
        </p:nvCxnSpPr>
        <p:spPr>
          <a:xfrm>
            <a:off x="6156453" y="2150397"/>
            <a:ext cx="20239" cy="3888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èche : courbe vers la droite 16">
            <a:extLst>
              <a:ext uri="{FF2B5EF4-FFF2-40B4-BE49-F238E27FC236}">
                <a16:creationId xmlns:a16="http://schemas.microsoft.com/office/drawing/2014/main" id="{20760B9C-CA36-40AC-8580-AF11075358C1}"/>
              </a:ext>
            </a:extLst>
          </p:cNvPr>
          <p:cNvSpPr/>
          <p:nvPr/>
        </p:nvSpPr>
        <p:spPr>
          <a:xfrm>
            <a:off x="5804459" y="1934373"/>
            <a:ext cx="504056" cy="504056"/>
          </a:xfrm>
          <a:prstGeom prst="curv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03435E8-94D1-423A-B197-6BE919410B63}"/>
              </a:ext>
            </a:extLst>
          </p:cNvPr>
          <p:cNvSpPr/>
          <p:nvPr/>
        </p:nvSpPr>
        <p:spPr>
          <a:xfrm>
            <a:off x="5194292" y="3147205"/>
            <a:ext cx="116398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5A9FF7B5-1EB1-4F4C-B4B2-4CC2B21B9263}"/>
              </a:ext>
            </a:extLst>
          </p:cNvPr>
          <p:cNvSpPr/>
          <p:nvPr/>
        </p:nvSpPr>
        <p:spPr>
          <a:xfrm>
            <a:off x="5187361" y="4193743"/>
            <a:ext cx="116398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24AC5A8-0509-4416-B96C-9AACF7496716}"/>
              </a:ext>
            </a:extLst>
          </p:cNvPr>
          <p:cNvSpPr/>
          <p:nvPr/>
        </p:nvSpPr>
        <p:spPr>
          <a:xfrm>
            <a:off x="5196916" y="5101887"/>
            <a:ext cx="116398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BDD71CDC-2AAE-4228-8CAD-1734E1DE419D}"/>
              </a:ext>
            </a:extLst>
          </p:cNvPr>
          <p:cNvCxnSpPr>
            <a:cxnSpLocks/>
          </p:cNvCxnSpPr>
          <p:nvPr/>
        </p:nvCxnSpPr>
        <p:spPr>
          <a:xfrm flipH="1">
            <a:off x="5256770" y="2942485"/>
            <a:ext cx="6347" cy="2825489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Arc 21">
            <a:extLst>
              <a:ext uri="{FF2B5EF4-FFF2-40B4-BE49-F238E27FC236}">
                <a16:creationId xmlns:a16="http://schemas.microsoft.com/office/drawing/2014/main" id="{1811A028-AEC0-4ADD-83C8-81A6F8800AA9}"/>
              </a:ext>
            </a:extLst>
          </p:cNvPr>
          <p:cNvSpPr/>
          <p:nvPr/>
        </p:nvSpPr>
        <p:spPr>
          <a:xfrm rot="2995871">
            <a:off x="5976153" y="2622294"/>
            <a:ext cx="1063133" cy="1251375"/>
          </a:xfrm>
          <a:prstGeom prst="arc">
            <a:avLst>
              <a:gd name="adj1" fmla="val 17073375"/>
              <a:gd name="adj2" fmla="val 19473896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CD0B2C1E-E1E5-4717-9046-D01B2B7F3310}"/>
              </a:ext>
            </a:extLst>
          </p:cNvPr>
          <p:cNvCxnSpPr/>
          <p:nvPr/>
        </p:nvCxnSpPr>
        <p:spPr>
          <a:xfrm flipH="1">
            <a:off x="7097790" y="3147205"/>
            <a:ext cx="794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CA8EFFF3-E1FA-4E92-893A-090EA4BA8698}"/>
              </a:ext>
            </a:extLst>
          </p:cNvPr>
          <p:cNvCxnSpPr>
            <a:cxnSpLocks/>
            <a:endCxn id="8" idx="6"/>
          </p:cNvCxnSpPr>
          <p:nvPr/>
        </p:nvCxnSpPr>
        <p:spPr>
          <a:xfrm flipH="1">
            <a:off x="7388635" y="4231100"/>
            <a:ext cx="856050" cy="7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EB7CBD6B-954A-4C9D-9DE5-DAE871764BD8}"/>
              </a:ext>
            </a:extLst>
          </p:cNvPr>
          <p:cNvSpPr txBox="1"/>
          <p:nvPr/>
        </p:nvSpPr>
        <p:spPr>
          <a:xfrm>
            <a:off x="8281971" y="4037962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Plateau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E5967BE-755B-4908-B6CD-D9683A36EA98}"/>
              </a:ext>
            </a:extLst>
          </p:cNvPr>
          <p:cNvCxnSpPr/>
          <p:nvPr/>
        </p:nvCxnSpPr>
        <p:spPr>
          <a:xfrm flipH="1">
            <a:off x="7084512" y="5318749"/>
            <a:ext cx="10962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8B7248E2-B74F-4E73-8A78-DD248443955A}"/>
              </a:ext>
            </a:extLst>
          </p:cNvPr>
          <p:cNvSpPr txBox="1"/>
          <p:nvPr/>
        </p:nvSpPr>
        <p:spPr>
          <a:xfrm>
            <a:off x="8180723" y="5121856"/>
            <a:ext cx="1419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Piste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B6D5DB1-F205-40BC-AB4C-3BD20F587F32}"/>
              </a:ext>
            </a:extLst>
          </p:cNvPr>
          <p:cNvCxnSpPr/>
          <p:nvPr/>
        </p:nvCxnSpPr>
        <p:spPr>
          <a:xfrm>
            <a:off x="4292291" y="3200165"/>
            <a:ext cx="960200" cy="246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6B968380-A331-40F3-B6F5-70FA7478ABA3}"/>
              </a:ext>
            </a:extLst>
          </p:cNvPr>
          <p:cNvSpPr txBox="1"/>
          <p:nvPr/>
        </p:nvSpPr>
        <p:spPr>
          <a:xfrm>
            <a:off x="2109015" y="2947150"/>
            <a:ext cx="2171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Cylindre</a:t>
            </a:r>
          </a:p>
          <a:p>
            <a:r>
              <a:rPr lang="fr-FR" dirty="0"/>
              <a:t>(ensemble des pistes de même rayon)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221ED55-3516-4160-B119-7B9249D30127}"/>
              </a:ext>
            </a:extLst>
          </p:cNvPr>
          <p:cNvSpPr txBox="1"/>
          <p:nvPr/>
        </p:nvSpPr>
        <p:spPr>
          <a:xfrm>
            <a:off x="7892691" y="2821967"/>
            <a:ext cx="3494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Secteur </a:t>
            </a:r>
          </a:p>
          <a:p>
            <a:r>
              <a:rPr lang="fr-FR" dirty="0"/>
              <a:t>(souvent 4ko sur les DD modernes)</a:t>
            </a:r>
          </a:p>
        </p:txBody>
      </p:sp>
    </p:spTree>
    <p:extLst>
      <p:ext uri="{BB962C8B-B14F-4D97-AF65-F5344CB8AC3E}">
        <p14:creationId xmlns:p14="http://schemas.microsoft.com/office/powerpoint/2010/main" val="29084637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ahnschrift">
      <a:majorFont>
        <a:latin typeface="Bahnschrift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14746</TotalTime>
  <Words>1222</Words>
  <Application>Microsoft Office PowerPoint</Application>
  <PresentationFormat>Grand écran</PresentationFormat>
  <Paragraphs>216</Paragraphs>
  <Slides>30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5" baseType="lpstr">
      <vt:lpstr>Arial</vt:lpstr>
      <vt:lpstr>Bahnschrift</vt:lpstr>
      <vt:lpstr>Bahnschrift Light</vt:lpstr>
      <vt:lpstr>Calibri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Lydie BERTHOME</dc:creator>
  <cp:lastModifiedBy>Grégory BENASSY</cp:lastModifiedBy>
  <cp:revision>98</cp:revision>
  <dcterms:created xsi:type="dcterms:W3CDTF">2021-01-25T23:38:18Z</dcterms:created>
  <dcterms:modified xsi:type="dcterms:W3CDTF">2022-01-20T20:50:10Z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de60700-481c-4eda-9d03-3766f812dc48_Enabled">
    <vt:lpwstr>true</vt:lpwstr>
  </property>
  <property fmtid="{D5CDD505-2E9C-101B-9397-08002B2CF9AE}" pid="3" name="MSIP_Label_5de60700-481c-4eda-9d03-3766f812dc48_SetDate">
    <vt:lpwstr>2021-07-06T08:35:12Z</vt:lpwstr>
  </property>
  <property fmtid="{D5CDD505-2E9C-101B-9397-08002B2CF9AE}" pid="4" name="MSIP_Label_5de60700-481c-4eda-9d03-3766f812dc48_Method">
    <vt:lpwstr>Standard</vt:lpwstr>
  </property>
  <property fmtid="{D5CDD505-2E9C-101B-9397-08002B2CF9AE}" pid="5" name="MSIP_Label_5de60700-481c-4eda-9d03-3766f812dc48_Name">
    <vt:lpwstr>Public</vt:lpwstr>
  </property>
  <property fmtid="{D5CDD505-2E9C-101B-9397-08002B2CF9AE}" pid="6" name="MSIP_Label_5de60700-481c-4eda-9d03-3766f812dc48_SiteId">
    <vt:lpwstr>1246b54f-e1e5-47e2-be8d-0e955eb8b6dd</vt:lpwstr>
  </property>
  <property fmtid="{D5CDD505-2E9C-101B-9397-08002B2CF9AE}" pid="7" name="MSIP_Label_5de60700-481c-4eda-9d03-3766f812dc48_ActionId">
    <vt:lpwstr>7da1e6f4-de28-4be9-a29b-dddd2755ee56</vt:lpwstr>
  </property>
  <property fmtid="{D5CDD505-2E9C-101B-9397-08002B2CF9AE}" pid="8" name="MSIP_Label_5de60700-481c-4eda-9d03-3766f812dc48_ContentBits">
    <vt:lpwstr>0</vt:lpwstr>
  </property>
</Properties>
</file>